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688" r:id="rId2"/>
  </p:sldMasterIdLst>
  <p:notesMasterIdLst>
    <p:notesMasterId r:id="rId54"/>
  </p:notesMasterIdLst>
  <p:sldIdLst>
    <p:sldId id="368" r:id="rId3"/>
    <p:sldId id="256" r:id="rId4"/>
    <p:sldId id="281" r:id="rId5"/>
    <p:sldId id="297" r:id="rId6"/>
    <p:sldId id="290" r:id="rId7"/>
    <p:sldId id="294" r:id="rId8"/>
    <p:sldId id="291" r:id="rId9"/>
    <p:sldId id="298" r:id="rId10"/>
    <p:sldId id="299" r:id="rId11"/>
    <p:sldId id="300" r:id="rId12"/>
    <p:sldId id="301" r:id="rId13"/>
    <p:sldId id="302" r:id="rId14"/>
    <p:sldId id="303" r:id="rId15"/>
    <p:sldId id="304" r:id="rId16"/>
    <p:sldId id="295" r:id="rId17"/>
    <p:sldId id="266" r:id="rId18"/>
    <p:sldId id="272" r:id="rId19"/>
    <p:sldId id="305"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73" autoAdjust="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2" Type="http://schemas.openxmlformats.org/officeDocument/2006/relationships/package" Target="../embeddings/Planilha_do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Planilha_do_Microsoft_Excel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noFill/>
              <a:ln w="25400">
                <a:noFill/>
              </a:ln>
            </c:spPr>
            <c:txPr>
              <a:bodyPr rot="0" vert="horz"/>
              <a:lstStyle/>
              <a:p>
                <a:pPr>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Plan1!$A$3:$A$11</c:f>
              <c:strCache>
                <c:ptCount val="9"/>
                <c:pt idx="0">
                  <c:v>Agenda Institucional</c:v>
                </c:pt>
                <c:pt idx="1">
                  <c:v>Sucessão Crítica</c:v>
                </c:pt>
                <c:pt idx="2">
                  <c:v>Apontamentos Clipping</c:v>
                </c:pt>
                <c:pt idx="3">
                  <c:v>Invasão/Ocupação</c:v>
                </c:pt>
                <c:pt idx="4">
                  <c:v>Vício Construtivo</c:v>
                </c:pt>
                <c:pt idx="5">
                  <c:v>Abastecimento de água</c:v>
                </c:pt>
                <c:pt idx="6">
                  <c:v>Apontamentos GILIE</c:v>
                </c:pt>
                <c:pt idx="7">
                  <c:v>Ociosidade</c:v>
                </c:pt>
                <c:pt idx="8">
                  <c:v>Inadimplência Elevada</c:v>
                </c:pt>
              </c:strCache>
            </c:strRef>
          </c:cat>
          <c:val>
            <c:numRef>
              <c:f>Plan1!$B$3:$B$11</c:f>
              <c:numCache>
                <c:formatCode>General</c:formatCode>
                <c:ptCount val="9"/>
                <c:pt idx="0">
                  <c:v>25</c:v>
                </c:pt>
                <c:pt idx="1">
                  <c:v>67</c:v>
                </c:pt>
                <c:pt idx="2">
                  <c:v>17</c:v>
                </c:pt>
                <c:pt idx="3">
                  <c:v>91</c:v>
                </c:pt>
                <c:pt idx="4">
                  <c:v>23</c:v>
                </c:pt>
                <c:pt idx="5">
                  <c:v>26</c:v>
                </c:pt>
                <c:pt idx="6">
                  <c:v>113</c:v>
                </c:pt>
                <c:pt idx="7">
                  <c:v>85</c:v>
                </c:pt>
                <c:pt idx="8">
                  <c:v>210</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overlay val="0"/>
      <c:spPr>
        <a:noFill/>
        <a:ln w="25400">
          <a:noFill/>
        </a:ln>
      </c:spPr>
      <c:txPr>
        <a:bodyPr rot="0" vert="horz"/>
        <a:lstStyle/>
        <a:p>
          <a:pPr>
            <a:defRPr/>
          </a:pPr>
          <a:endParaRPr lang="pt-B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2000"/>
      </a:pPr>
      <a:endParaRPr lang="pt-B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w="25400">
                <a:noFill/>
              </a:ln>
            </c:spPr>
            <c:txPr>
              <a:bodyPr rot="0" vert="horz"/>
              <a:lstStyle/>
              <a:p>
                <a:pPr>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Plan1!$A$1:$A$2</c:f>
              <c:strCache>
                <c:ptCount val="2"/>
                <c:pt idx="0">
                  <c:v>Agenda de Visitas</c:v>
                </c:pt>
                <c:pt idx="1">
                  <c:v>Visita imediata</c:v>
                </c:pt>
              </c:strCache>
            </c:strRef>
          </c:cat>
          <c:val>
            <c:numRef>
              <c:f>Plan1!$B$1:$B$2</c:f>
              <c:numCache>
                <c:formatCode>General</c:formatCode>
                <c:ptCount val="2"/>
                <c:pt idx="0">
                  <c:v>494</c:v>
                </c:pt>
                <c:pt idx="1">
                  <c:v>420</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b"/>
      <c:layout/>
      <c:overlay val="0"/>
      <c:spPr>
        <a:noFill/>
        <a:ln w="25400">
          <a:noFill/>
        </a:ln>
      </c:spPr>
      <c:txPr>
        <a:bodyPr rot="0" vert="horz"/>
        <a:lstStyle/>
        <a:p>
          <a:pPr>
            <a:defRPr/>
          </a:pPr>
          <a:endParaRPr lang="pt-B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3200"/>
      </a:pPr>
      <a:endParaRPr lang="pt-BR"/>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DBEAF-B9C3-42FA-8F21-6FC819F67921}" type="datetimeFigureOut">
              <a:rPr lang="pt-BR" smtClean="0"/>
              <a:t>01/07/2013</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51B89-0D60-41AF-9212-1C58A7238033}" type="slidenum">
              <a:rPr lang="pt-BR" smtClean="0"/>
              <a:t>‹nº›</a:t>
            </a:fld>
            <a:endParaRPr lang="pt-BR"/>
          </a:p>
        </p:txBody>
      </p:sp>
    </p:spTree>
    <p:extLst>
      <p:ext uri="{BB962C8B-B14F-4D97-AF65-F5344CB8AC3E}">
        <p14:creationId xmlns:p14="http://schemas.microsoft.com/office/powerpoint/2010/main" val="181049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B1EE324-B46D-474E-86B4-45BA284E43FF}" type="slidenum">
              <a:rPr lang="pt-BR" smtClean="0"/>
              <a:t>29</a:t>
            </a:fld>
            <a:endParaRPr lang="pt-BR"/>
          </a:p>
        </p:txBody>
      </p:sp>
    </p:spTree>
    <p:extLst>
      <p:ext uri="{BB962C8B-B14F-4D97-AF65-F5344CB8AC3E}">
        <p14:creationId xmlns:p14="http://schemas.microsoft.com/office/powerpoint/2010/main" val="54108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sz="1600">
                <a:solidFill>
                  <a:schemeClr val="tx1"/>
                </a:solidFill>
                <a:latin typeface="Arial" panose="020B0604020202020204" pitchFamily="34" charset="0"/>
                <a:ea typeface="MS PGothic" panose="020B0600070205080204" pitchFamily="34" charset="-128"/>
              </a:defRPr>
            </a:lvl1pPr>
            <a:lvl2pPr marL="742950" indent="-285750" defTabSz="990600">
              <a:defRPr sz="1600">
                <a:solidFill>
                  <a:schemeClr val="tx1"/>
                </a:solidFill>
                <a:latin typeface="Arial" panose="020B0604020202020204" pitchFamily="34" charset="0"/>
                <a:ea typeface="MS PGothic" panose="020B0600070205080204" pitchFamily="34" charset="-128"/>
              </a:defRPr>
            </a:lvl2pPr>
            <a:lvl3pPr marL="1143000" indent="-228600" defTabSz="990600">
              <a:defRPr sz="1600">
                <a:solidFill>
                  <a:schemeClr val="tx1"/>
                </a:solidFill>
                <a:latin typeface="Arial" panose="020B0604020202020204" pitchFamily="34" charset="0"/>
                <a:ea typeface="MS PGothic" panose="020B0600070205080204" pitchFamily="34" charset="-128"/>
              </a:defRPr>
            </a:lvl3pPr>
            <a:lvl4pPr marL="1600200" indent="-228600" defTabSz="990600">
              <a:defRPr sz="1600">
                <a:solidFill>
                  <a:schemeClr val="tx1"/>
                </a:solidFill>
                <a:latin typeface="Arial" panose="020B0604020202020204" pitchFamily="34" charset="0"/>
                <a:ea typeface="MS PGothic" panose="020B0600070205080204" pitchFamily="34" charset="-128"/>
              </a:defRPr>
            </a:lvl4pPr>
            <a:lvl5pPr marL="2057400" indent="-228600" defTabSz="990600">
              <a:defRPr sz="1600">
                <a:solidFill>
                  <a:schemeClr val="tx1"/>
                </a:solidFill>
                <a:latin typeface="Arial" panose="020B0604020202020204" pitchFamily="34" charset="0"/>
                <a:ea typeface="MS PGothic" panose="020B0600070205080204" pitchFamily="34" charset="-128"/>
              </a:defRPr>
            </a:lvl5pPr>
            <a:lvl6pPr marL="2514600" indent="-228600" defTabSz="990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90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90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90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r"/>
            <a:fld id="{CE5C8F32-EF33-4785-9309-F9D63BDEEC1E}" type="slidenum">
              <a:rPr lang="pt-BR" sz="1300"/>
              <a:pPr algn="r"/>
              <a:t>40</a:t>
            </a:fld>
            <a:endParaRPr lang="pt-BR" sz="1300"/>
          </a:p>
        </p:txBody>
      </p:sp>
      <p:sp>
        <p:nvSpPr>
          <p:cNvPr id="41986" name="Espaço Reservado para Anotações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latin typeface="Arial" panose="020B0604020202020204" pitchFamily="34" charset="0"/>
            </a:endParaRPr>
          </a:p>
        </p:txBody>
      </p:sp>
    </p:spTree>
    <p:extLst>
      <p:ext uri="{BB962C8B-B14F-4D97-AF65-F5344CB8AC3E}">
        <p14:creationId xmlns:p14="http://schemas.microsoft.com/office/powerpoint/2010/main" val="3091633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1600">
                <a:solidFill>
                  <a:schemeClr val="tx1"/>
                </a:solidFill>
                <a:latin typeface="Arial" panose="020B0604020202020204" pitchFamily="34" charset="0"/>
                <a:ea typeface="MS PGothic" panose="020B0600070205080204" pitchFamily="34" charset="-128"/>
              </a:defRPr>
            </a:lvl1pPr>
            <a:lvl2pPr marL="742950" indent="-285750" defTabSz="990600">
              <a:defRPr sz="1600">
                <a:solidFill>
                  <a:schemeClr val="tx1"/>
                </a:solidFill>
                <a:latin typeface="Arial" panose="020B0604020202020204" pitchFamily="34" charset="0"/>
                <a:ea typeface="MS PGothic" panose="020B0600070205080204" pitchFamily="34" charset="-128"/>
              </a:defRPr>
            </a:lvl2pPr>
            <a:lvl3pPr marL="1143000" indent="-228600" defTabSz="990600">
              <a:defRPr sz="1600">
                <a:solidFill>
                  <a:schemeClr val="tx1"/>
                </a:solidFill>
                <a:latin typeface="Arial" panose="020B0604020202020204" pitchFamily="34" charset="0"/>
                <a:ea typeface="MS PGothic" panose="020B0600070205080204" pitchFamily="34" charset="-128"/>
              </a:defRPr>
            </a:lvl3pPr>
            <a:lvl4pPr marL="1600200" indent="-228600" defTabSz="990600">
              <a:defRPr sz="1600">
                <a:solidFill>
                  <a:schemeClr val="tx1"/>
                </a:solidFill>
                <a:latin typeface="Arial" panose="020B0604020202020204" pitchFamily="34" charset="0"/>
                <a:ea typeface="MS PGothic" panose="020B0600070205080204" pitchFamily="34" charset="-128"/>
              </a:defRPr>
            </a:lvl4pPr>
            <a:lvl5pPr marL="2057400" indent="-228600" defTabSz="990600">
              <a:defRPr sz="1600">
                <a:solidFill>
                  <a:schemeClr val="tx1"/>
                </a:solidFill>
                <a:latin typeface="Arial" panose="020B0604020202020204" pitchFamily="34" charset="0"/>
                <a:ea typeface="MS PGothic" panose="020B0600070205080204" pitchFamily="34" charset="-128"/>
              </a:defRPr>
            </a:lvl5pPr>
            <a:lvl6pPr marL="2514600" indent="-228600" defTabSz="990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90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90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90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D3D4091E-AE2C-4750-92DD-4E41AB844281}" type="slidenum">
              <a:rPr lang="pt-BR" sz="1300"/>
              <a:pPr/>
              <a:t>41</a:t>
            </a:fld>
            <a:endParaRPr lang="pt-BR" sz="1300"/>
          </a:p>
        </p:txBody>
      </p:sp>
    </p:spTree>
    <p:extLst>
      <p:ext uri="{BB962C8B-B14F-4D97-AF65-F5344CB8AC3E}">
        <p14:creationId xmlns:p14="http://schemas.microsoft.com/office/powerpoint/2010/main" val="257990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sz="1600">
                <a:solidFill>
                  <a:schemeClr val="tx1"/>
                </a:solidFill>
                <a:latin typeface="Arial" panose="020B0604020202020204" pitchFamily="34" charset="0"/>
                <a:ea typeface="MS PGothic" panose="020B0600070205080204" pitchFamily="34" charset="-128"/>
              </a:defRPr>
            </a:lvl1pPr>
            <a:lvl2pPr marL="742950" indent="-285750" defTabSz="990600">
              <a:defRPr sz="1600">
                <a:solidFill>
                  <a:schemeClr val="tx1"/>
                </a:solidFill>
                <a:latin typeface="Arial" panose="020B0604020202020204" pitchFamily="34" charset="0"/>
                <a:ea typeface="MS PGothic" panose="020B0600070205080204" pitchFamily="34" charset="-128"/>
              </a:defRPr>
            </a:lvl2pPr>
            <a:lvl3pPr marL="1143000" indent="-228600" defTabSz="990600">
              <a:defRPr sz="1600">
                <a:solidFill>
                  <a:schemeClr val="tx1"/>
                </a:solidFill>
                <a:latin typeface="Arial" panose="020B0604020202020204" pitchFamily="34" charset="0"/>
                <a:ea typeface="MS PGothic" panose="020B0600070205080204" pitchFamily="34" charset="-128"/>
              </a:defRPr>
            </a:lvl3pPr>
            <a:lvl4pPr marL="1600200" indent="-228600" defTabSz="990600">
              <a:defRPr sz="1600">
                <a:solidFill>
                  <a:schemeClr val="tx1"/>
                </a:solidFill>
                <a:latin typeface="Arial" panose="020B0604020202020204" pitchFamily="34" charset="0"/>
                <a:ea typeface="MS PGothic" panose="020B0600070205080204" pitchFamily="34" charset="-128"/>
              </a:defRPr>
            </a:lvl4pPr>
            <a:lvl5pPr marL="2057400" indent="-228600" defTabSz="990600">
              <a:defRPr sz="1600">
                <a:solidFill>
                  <a:schemeClr val="tx1"/>
                </a:solidFill>
                <a:latin typeface="Arial" panose="020B0604020202020204" pitchFamily="34" charset="0"/>
                <a:ea typeface="MS PGothic" panose="020B0600070205080204" pitchFamily="34" charset="-128"/>
              </a:defRPr>
            </a:lvl5pPr>
            <a:lvl6pPr marL="2514600" indent="-228600" defTabSz="990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90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90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90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r"/>
            <a:fld id="{8A201672-1F07-4A61-BD68-DCAFD1263791}" type="slidenum">
              <a:rPr lang="pt-BR" sz="1300"/>
              <a:pPr algn="r"/>
              <a:t>42</a:t>
            </a:fld>
            <a:endParaRPr lang="pt-BR" sz="1300"/>
          </a:p>
        </p:txBody>
      </p:sp>
      <p:sp>
        <p:nvSpPr>
          <p:cNvPr id="64515" name="Espaço Reservado para Anotações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latin typeface="Arial" panose="020B0604020202020204" pitchFamily="34" charset="0"/>
            </a:endParaRPr>
          </a:p>
        </p:txBody>
      </p:sp>
    </p:spTree>
    <p:extLst>
      <p:ext uri="{BB962C8B-B14F-4D97-AF65-F5344CB8AC3E}">
        <p14:creationId xmlns:p14="http://schemas.microsoft.com/office/powerpoint/2010/main" val="684938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sz="1600">
                <a:solidFill>
                  <a:schemeClr val="tx1"/>
                </a:solidFill>
                <a:latin typeface="Arial" panose="020B0604020202020204" pitchFamily="34" charset="0"/>
                <a:ea typeface="MS PGothic" panose="020B0600070205080204" pitchFamily="34" charset="-128"/>
              </a:defRPr>
            </a:lvl1pPr>
            <a:lvl2pPr marL="742950" indent="-285750" defTabSz="990600">
              <a:defRPr sz="1600">
                <a:solidFill>
                  <a:schemeClr val="tx1"/>
                </a:solidFill>
                <a:latin typeface="Arial" panose="020B0604020202020204" pitchFamily="34" charset="0"/>
                <a:ea typeface="MS PGothic" panose="020B0600070205080204" pitchFamily="34" charset="-128"/>
              </a:defRPr>
            </a:lvl2pPr>
            <a:lvl3pPr marL="1143000" indent="-228600" defTabSz="990600">
              <a:defRPr sz="1600">
                <a:solidFill>
                  <a:schemeClr val="tx1"/>
                </a:solidFill>
                <a:latin typeface="Arial" panose="020B0604020202020204" pitchFamily="34" charset="0"/>
                <a:ea typeface="MS PGothic" panose="020B0600070205080204" pitchFamily="34" charset="-128"/>
              </a:defRPr>
            </a:lvl3pPr>
            <a:lvl4pPr marL="1600200" indent="-228600" defTabSz="990600">
              <a:defRPr sz="1600">
                <a:solidFill>
                  <a:schemeClr val="tx1"/>
                </a:solidFill>
                <a:latin typeface="Arial" panose="020B0604020202020204" pitchFamily="34" charset="0"/>
                <a:ea typeface="MS PGothic" panose="020B0600070205080204" pitchFamily="34" charset="-128"/>
              </a:defRPr>
            </a:lvl4pPr>
            <a:lvl5pPr marL="2057400" indent="-228600" defTabSz="990600">
              <a:defRPr sz="1600">
                <a:solidFill>
                  <a:schemeClr val="tx1"/>
                </a:solidFill>
                <a:latin typeface="Arial" panose="020B0604020202020204" pitchFamily="34" charset="0"/>
                <a:ea typeface="MS PGothic" panose="020B0600070205080204" pitchFamily="34" charset="-128"/>
              </a:defRPr>
            </a:lvl5pPr>
            <a:lvl6pPr marL="2514600" indent="-228600" defTabSz="990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90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90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90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r"/>
            <a:fld id="{5042D1C1-4567-4013-B846-643948408627}" type="slidenum">
              <a:rPr lang="pt-BR" sz="1300"/>
              <a:pPr algn="r"/>
              <a:t>43</a:t>
            </a:fld>
            <a:endParaRPr lang="pt-BR" sz="1300"/>
          </a:p>
        </p:txBody>
      </p:sp>
      <p:sp>
        <p:nvSpPr>
          <p:cNvPr id="67587" name="Espaço Reservado para Anotações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latin typeface="Arial" panose="020B0604020202020204" pitchFamily="34" charset="0"/>
            </a:endParaRPr>
          </a:p>
        </p:txBody>
      </p:sp>
    </p:spTree>
    <p:extLst>
      <p:ext uri="{BB962C8B-B14F-4D97-AF65-F5344CB8AC3E}">
        <p14:creationId xmlns:p14="http://schemas.microsoft.com/office/powerpoint/2010/main" val="26998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buChar char="•"/>
              <a:defRPr sz="1600">
                <a:solidFill>
                  <a:schemeClr val="tx1"/>
                </a:solidFill>
                <a:latin typeface="Arial" charset="0"/>
              </a:defRPr>
            </a:lvl6pPr>
            <a:lvl7pPr marL="2971800" indent="-228600" eaLnBrk="0" fontAlgn="base" hangingPunct="0">
              <a:spcBef>
                <a:spcPct val="0"/>
              </a:spcBef>
              <a:spcAft>
                <a:spcPct val="0"/>
              </a:spcAft>
              <a:buChar char="•"/>
              <a:defRPr sz="1600">
                <a:solidFill>
                  <a:schemeClr val="tx1"/>
                </a:solidFill>
                <a:latin typeface="Arial" charset="0"/>
              </a:defRPr>
            </a:lvl7pPr>
            <a:lvl8pPr marL="3429000" indent="-228600" eaLnBrk="0" fontAlgn="base" hangingPunct="0">
              <a:spcBef>
                <a:spcPct val="0"/>
              </a:spcBef>
              <a:spcAft>
                <a:spcPct val="0"/>
              </a:spcAft>
              <a:buChar char="•"/>
              <a:defRPr sz="1600">
                <a:solidFill>
                  <a:schemeClr val="tx1"/>
                </a:solidFill>
                <a:latin typeface="Arial" charset="0"/>
              </a:defRPr>
            </a:lvl8pPr>
            <a:lvl9pPr marL="3886200" indent="-228600" eaLnBrk="0" fontAlgn="base" hangingPunct="0">
              <a:spcBef>
                <a:spcPct val="0"/>
              </a:spcBef>
              <a:spcAft>
                <a:spcPct val="0"/>
              </a:spcAft>
              <a:buChar char="•"/>
              <a:defRPr sz="1600">
                <a:solidFill>
                  <a:schemeClr val="tx1"/>
                </a:solidFill>
                <a:latin typeface="Arial" charset="0"/>
              </a:defRPr>
            </a:lvl9pPr>
          </a:lstStyle>
          <a:p>
            <a:pPr eaLnBrk="1" hangingPunct="1"/>
            <a:fld id="{732C8048-754F-42EE-98EF-B424906257D8}" type="slidenum">
              <a:rPr lang="pt-BR" sz="1200" smtClean="0"/>
              <a:pPr eaLnBrk="1" hangingPunct="1"/>
              <a:t>45</a:t>
            </a:fld>
            <a:endParaRPr lang="pt-BR" sz="1200" dirty="0" smtClean="0"/>
          </a:p>
        </p:txBody>
      </p:sp>
    </p:spTree>
    <p:extLst>
      <p:ext uri="{BB962C8B-B14F-4D97-AF65-F5344CB8AC3E}">
        <p14:creationId xmlns:p14="http://schemas.microsoft.com/office/powerpoint/2010/main" val="865580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71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Em branco">
    <p:spTree>
      <p:nvGrpSpPr>
        <p:cNvPr id="1" name=""/>
        <p:cNvGrpSpPr/>
        <p:nvPr/>
      </p:nvGrpSpPr>
      <p:grpSpPr>
        <a:xfrm>
          <a:off x="0" y="0"/>
          <a:ext cx="0" cy="0"/>
          <a:chOff x="0" y="0"/>
          <a:chExt cx="0" cy="0"/>
        </a:xfrm>
      </p:grpSpPr>
      <p:sp>
        <p:nvSpPr>
          <p:cNvPr id="2" name="Título 3"/>
          <p:cNvSpPr>
            <a:spLocks noGrp="1"/>
          </p:cNvSpPr>
          <p:nvPr>
            <p:ph type="title"/>
          </p:nvPr>
        </p:nvSpPr>
        <p:spPr>
          <a:xfrm>
            <a:off x="179512" y="72008"/>
            <a:ext cx="8877672" cy="692696"/>
          </a:xfrm>
          <a:prstGeom prst="rect">
            <a:avLst/>
          </a:prstGeom>
        </p:spPr>
        <p:txBody>
          <a:bodyPr anchor="ctr"/>
          <a:lstStyle>
            <a:lvl1pPr algn="l">
              <a:defRPr sz="3000" b="1">
                <a:solidFill>
                  <a:schemeClr val="tx2">
                    <a:lumMod val="75000"/>
                  </a:schemeClr>
                </a:solidFill>
                <a:latin typeface="Verdana" pitchFamily="34" charset="0"/>
              </a:defRPr>
            </a:lvl1pPr>
          </a:lstStyle>
          <a:p>
            <a:endParaRPr lang="pt-BR" dirty="0"/>
          </a:p>
        </p:txBody>
      </p:sp>
    </p:spTree>
    <p:extLst>
      <p:ext uri="{BB962C8B-B14F-4D97-AF65-F5344CB8AC3E}">
        <p14:creationId xmlns:p14="http://schemas.microsoft.com/office/powerpoint/2010/main" val="254721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Em branco">
    <p:spTree>
      <p:nvGrpSpPr>
        <p:cNvPr id="1" name=""/>
        <p:cNvGrpSpPr/>
        <p:nvPr/>
      </p:nvGrpSpPr>
      <p:grpSpPr>
        <a:xfrm>
          <a:off x="0" y="0"/>
          <a:ext cx="0" cy="0"/>
          <a:chOff x="0" y="0"/>
          <a:chExt cx="0" cy="0"/>
        </a:xfrm>
      </p:grpSpPr>
      <p:sp>
        <p:nvSpPr>
          <p:cNvPr id="2" name="Título 3"/>
          <p:cNvSpPr>
            <a:spLocks noGrp="1"/>
          </p:cNvSpPr>
          <p:nvPr>
            <p:ph type="title"/>
          </p:nvPr>
        </p:nvSpPr>
        <p:spPr>
          <a:xfrm>
            <a:off x="179512" y="72008"/>
            <a:ext cx="8877672" cy="692696"/>
          </a:xfrm>
          <a:prstGeom prst="rect">
            <a:avLst/>
          </a:prstGeom>
        </p:spPr>
        <p:txBody>
          <a:bodyPr anchor="ctr"/>
          <a:lstStyle>
            <a:lvl1pPr algn="l">
              <a:defRPr sz="3000" b="1">
                <a:solidFill>
                  <a:schemeClr val="tx2">
                    <a:lumMod val="75000"/>
                  </a:schemeClr>
                </a:solidFill>
                <a:latin typeface="Verdana" pitchFamily="34" charset="0"/>
              </a:defRPr>
            </a:lvl1pPr>
          </a:lstStyle>
          <a:p>
            <a:endParaRPr lang="pt-BR" dirty="0"/>
          </a:p>
        </p:txBody>
      </p:sp>
    </p:spTree>
    <p:extLst>
      <p:ext uri="{BB962C8B-B14F-4D97-AF65-F5344CB8AC3E}">
        <p14:creationId xmlns:p14="http://schemas.microsoft.com/office/powerpoint/2010/main" val="4116358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Em branco">
    <p:spTree>
      <p:nvGrpSpPr>
        <p:cNvPr id="1" name=""/>
        <p:cNvGrpSpPr/>
        <p:nvPr/>
      </p:nvGrpSpPr>
      <p:grpSpPr>
        <a:xfrm>
          <a:off x="0" y="0"/>
          <a:ext cx="0" cy="0"/>
          <a:chOff x="0" y="0"/>
          <a:chExt cx="0" cy="0"/>
        </a:xfrm>
      </p:grpSpPr>
      <p:sp>
        <p:nvSpPr>
          <p:cNvPr id="2" name="Título 3"/>
          <p:cNvSpPr>
            <a:spLocks noGrp="1"/>
          </p:cNvSpPr>
          <p:nvPr>
            <p:ph type="title"/>
          </p:nvPr>
        </p:nvSpPr>
        <p:spPr>
          <a:xfrm>
            <a:off x="179512" y="72008"/>
            <a:ext cx="8877672" cy="692696"/>
          </a:xfrm>
          <a:prstGeom prst="rect">
            <a:avLst/>
          </a:prstGeom>
        </p:spPr>
        <p:txBody>
          <a:bodyPr anchor="ctr"/>
          <a:lstStyle>
            <a:lvl1pPr algn="l">
              <a:defRPr sz="3000" b="1">
                <a:solidFill>
                  <a:schemeClr val="tx2">
                    <a:lumMod val="75000"/>
                  </a:schemeClr>
                </a:solidFill>
                <a:latin typeface="Verdana" pitchFamily="34" charset="0"/>
              </a:defRPr>
            </a:lvl1pPr>
          </a:lstStyle>
          <a:p>
            <a:endParaRPr lang="pt-BR" dirty="0"/>
          </a:p>
        </p:txBody>
      </p:sp>
    </p:spTree>
    <p:extLst>
      <p:ext uri="{BB962C8B-B14F-4D97-AF65-F5344CB8AC3E}">
        <p14:creationId xmlns:p14="http://schemas.microsoft.com/office/powerpoint/2010/main" val="3977505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Em branco">
    <p:spTree>
      <p:nvGrpSpPr>
        <p:cNvPr id="1" name=""/>
        <p:cNvGrpSpPr/>
        <p:nvPr/>
      </p:nvGrpSpPr>
      <p:grpSpPr>
        <a:xfrm>
          <a:off x="0" y="0"/>
          <a:ext cx="0" cy="0"/>
          <a:chOff x="0" y="0"/>
          <a:chExt cx="0" cy="0"/>
        </a:xfrm>
      </p:grpSpPr>
      <p:sp>
        <p:nvSpPr>
          <p:cNvPr id="2" name="Título 3"/>
          <p:cNvSpPr>
            <a:spLocks noGrp="1"/>
          </p:cNvSpPr>
          <p:nvPr>
            <p:ph type="title"/>
          </p:nvPr>
        </p:nvSpPr>
        <p:spPr>
          <a:xfrm>
            <a:off x="179512" y="72008"/>
            <a:ext cx="8877672" cy="692696"/>
          </a:xfrm>
          <a:prstGeom prst="rect">
            <a:avLst/>
          </a:prstGeom>
        </p:spPr>
        <p:txBody>
          <a:bodyPr anchor="ctr"/>
          <a:lstStyle>
            <a:lvl1pPr algn="l">
              <a:defRPr sz="3000" b="1">
                <a:solidFill>
                  <a:schemeClr val="tx2">
                    <a:lumMod val="75000"/>
                  </a:schemeClr>
                </a:solidFill>
                <a:latin typeface="Verdana" pitchFamily="34" charset="0"/>
              </a:defRPr>
            </a:lvl1pPr>
          </a:lstStyle>
          <a:p>
            <a:endParaRPr lang="pt-BR" dirty="0"/>
          </a:p>
        </p:txBody>
      </p:sp>
    </p:spTree>
    <p:extLst>
      <p:ext uri="{BB962C8B-B14F-4D97-AF65-F5344CB8AC3E}">
        <p14:creationId xmlns:p14="http://schemas.microsoft.com/office/powerpoint/2010/main" val="338646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Em branco">
    <p:spTree>
      <p:nvGrpSpPr>
        <p:cNvPr id="1" name=""/>
        <p:cNvGrpSpPr/>
        <p:nvPr/>
      </p:nvGrpSpPr>
      <p:grpSpPr>
        <a:xfrm>
          <a:off x="0" y="0"/>
          <a:ext cx="0" cy="0"/>
          <a:chOff x="0" y="0"/>
          <a:chExt cx="0" cy="0"/>
        </a:xfrm>
      </p:grpSpPr>
      <p:sp>
        <p:nvSpPr>
          <p:cNvPr id="2" name="Título 3"/>
          <p:cNvSpPr>
            <a:spLocks noGrp="1"/>
          </p:cNvSpPr>
          <p:nvPr>
            <p:ph type="title"/>
          </p:nvPr>
        </p:nvSpPr>
        <p:spPr>
          <a:xfrm>
            <a:off x="179512" y="72008"/>
            <a:ext cx="8877672" cy="692696"/>
          </a:xfrm>
          <a:prstGeom prst="rect">
            <a:avLst/>
          </a:prstGeom>
        </p:spPr>
        <p:txBody>
          <a:bodyPr anchor="ctr"/>
          <a:lstStyle>
            <a:lvl1pPr algn="l">
              <a:defRPr sz="3000" b="1">
                <a:solidFill>
                  <a:schemeClr val="tx2">
                    <a:lumMod val="75000"/>
                  </a:schemeClr>
                </a:solidFill>
                <a:latin typeface="Verdana" pitchFamily="34" charset="0"/>
              </a:defRPr>
            </a:lvl1pPr>
          </a:lstStyle>
          <a:p>
            <a:endParaRPr lang="pt-BR" dirty="0"/>
          </a:p>
        </p:txBody>
      </p:sp>
    </p:spTree>
    <p:extLst>
      <p:ext uri="{BB962C8B-B14F-4D97-AF65-F5344CB8AC3E}">
        <p14:creationId xmlns:p14="http://schemas.microsoft.com/office/powerpoint/2010/main" val="744479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Em branco">
    <p:spTree>
      <p:nvGrpSpPr>
        <p:cNvPr id="1" name=""/>
        <p:cNvGrpSpPr/>
        <p:nvPr/>
      </p:nvGrpSpPr>
      <p:grpSpPr>
        <a:xfrm>
          <a:off x="0" y="0"/>
          <a:ext cx="0" cy="0"/>
          <a:chOff x="0" y="0"/>
          <a:chExt cx="0" cy="0"/>
        </a:xfrm>
      </p:grpSpPr>
      <p:sp>
        <p:nvSpPr>
          <p:cNvPr id="2" name="Título 3"/>
          <p:cNvSpPr>
            <a:spLocks noGrp="1"/>
          </p:cNvSpPr>
          <p:nvPr>
            <p:ph type="title"/>
          </p:nvPr>
        </p:nvSpPr>
        <p:spPr>
          <a:xfrm>
            <a:off x="179512" y="72008"/>
            <a:ext cx="8877672" cy="692696"/>
          </a:xfrm>
          <a:prstGeom prst="rect">
            <a:avLst/>
          </a:prstGeom>
        </p:spPr>
        <p:txBody>
          <a:bodyPr anchor="ctr"/>
          <a:lstStyle>
            <a:lvl1pPr algn="l">
              <a:defRPr sz="3000" b="1">
                <a:solidFill>
                  <a:schemeClr val="tx2">
                    <a:lumMod val="75000"/>
                  </a:schemeClr>
                </a:solidFill>
                <a:latin typeface="Verdana" pitchFamily="34" charset="0"/>
              </a:defRPr>
            </a:lvl1pPr>
          </a:lstStyle>
          <a:p>
            <a:endParaRPr lang="pt-BR" dirty="0"/>
          </a:p>
        </p:txBody>
      </p:sp>
    </p:spTree>
    <p:extLst>
      <p:ext uri="{BB962C8B-B14F-4D97-AF65-F5344CB8AC3E}">
        <p14:creationId xmlns:p14="http://schemas.microsoft.com/office/powerpoint/2010/main" val="2571755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370DE46D-5140-4702-9675-9ECC64C0A389}" type="datetimeFigureOut">
              <a:rPr lang="pt-BR" smtClean="0"/>
              <a:pPr/>
              <a:t>01/07/2013</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B6F0DF7C-AA94-4986-95ED-137441737A0A}" type="slidenum">
              <a:rPr lang="pt-BR" smtClean="0"/>
              <a:pPr/>
              <a:t>‹nº›</a:t>
            </a:fld>
            <a:endParaRPr lang="pt-BR"/>
          </a:p>
        </p:txBody>
      </p:sp>
    </p:spTree>
    <p:extLst>
      <p:ext uri="{BB962C8B-B14F-4D97-AF65-F5344CB8AC3E}">
        <p14:creationId xmlns:p14="http://schemas.microsoft.com/office/powerpoint/2010/main" val="1265062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28650" y="365125"/>
            <a:ext cx="7886700" cy="58118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998789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245225"/>
            <a:ext cx="2133600" cy="476250"/>
          </a:xfrm>
          <a:prstGeom prst="rect">
            <a:avLst/>
          </a:prstGeom>
        </p:spPr>
        <p:txBody>
          <a:bodyPr/>
          <a:lstStyle>
            <a:lvl1pPr>
              <a:defRPr/>
            </a:lvl1pPr>
          </a:lstStyle>
          <a:p>
            <a:endParaRPr lang="pt-BR"/>
          </a:p>
        </p:txBody>
      </p:sp>
      <p:sp>
        <p:nvSpPr>
          <p:cNvPr id="6" name="Espaço Reservado para Rodapé 5"/>
          <p:cNvSpPr>
            <a:spLocks noGrp="1"/>
          </p:cNvSpPr>
          <p:nvPr>
            <p:ph type="ftr" sz="quarter" idx="11"/>
          </p:nvPr>
        </p:nvSpPr>
        <p:spPr>
          <a:xfrm>
            <a:off x="3124200" y="6245225"/>
            <a:ext cx="2895600" cy="476250"/>
          </a:xfrm>
          <a:prstGeom prst="rect">
            <a:avLst/>
          </a:prstGeom>
        </p:spPr>
        <p:txBody>
          <a:bodyPr/>
          <a:lstStyle>
            <a:lvl1pPr>
              <a:defRPr/>
            </a:lvl1pPr>
          </a:lstStyle>
          <a:p>
            <a:endParaRPr lang="pt-BR"/>
          </a:p>
        </p:txBody>
      </p:sp>
      <p:sp>
        <p:nvSpPr>
          <p:cNvPr id="7" name="Espaço Reservado para Número de Slide 6"/>
          <p:cNvSpPr>
            <a:spLocks noGrp="1"/>
          </p:cNvSpPr>
          <p:nvPr>
            <p:ph type="sldNum" sz="quarter" idx="12"/>
          </p:nvPr>
        </p:nvSpPr>
        <p:spPr>
          <a:xfrm>
            <a:off x="6553200" y="6245225"/>
            <a:ext cx="2133600" cy="476250"/>
          </a:xfrm>
          <a:prstGeom prst="rect">
            <a:avLst/>
          </a:prstGeom>
        </p:spPr>
        <p:txBody>
          <a:bodyPr/>
          <a:lstStyle>
            <a:lvl1pPr>
              <a:defRPr/>
            </a:lvl1pPr>
          </a:lstStyle>
          <a:p>
            <a:fld id="{F5388081-42E4-4F55-A687-A390FC997DE4}" type="slidenum">
              <a:rPr lang="pt-BR"/>
              <a:pPr/>
              <a:t>‹nº›</a:t>
            </a:fld>
            <a:endParaRPr lang="pt-BR"/>
          </a:p>
        </p:txBody>
      </p:sp>
    </p:spTree>
    <p:extLst>
      <p:ext uri="{BB962C8B-B14F-4D97-AF65-F5344CB8AC3E}">
        <p14:creationId xmlns:p14="http://schemas.microsoft.com/office/powerpoint/2010/main" val="401797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tx2">
                    <a:lumMod val="75000"/>
                  </a:schemeClr>
                </a:solidFill>
              </a:defRPr>
            </a:lvl1pPr>
          </a:lstStyle>
          <a:p>
            <a:endParaRPr lang="pt-BR" dirty="0"/>
          </a:p>
        </p:txBody>
      </p:sp>
      <p:sp>
        <p:nvSpPr>
          <p:cNvPr id="3" name="Espaço Reservado para Conteúdo 2"/>
          <p:cNvSpPr>
            <a:spLocks noGrp="1"/>
          </p:cNvSpPr>
          <p:nvPr>
            <p:ph idx="1"/>
          </p:nvPr>
        </p:nvSpPr>
        <p:spPr/>
        <p:txBody>
          <a:bodyPr/>
          <a:lstStyle>
            <a:lvl1pPr marL="0" indent="0">
              <a:buNone/>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endParaRPr lang="pt-BR" dirty="0" smtClean="0"/>
          </a:p>
        </p:txBody>
      </p:sp>
    </p:spTree>
    <p:extLst>
      <p:ext uri="{BB962C8B-B14F-4D97-AF65-F5344CB8AC3E}">
        <p14:creationId xmlns:p14="http://schemas.microsoft.com/office/powerpoint/2010/main" val="220678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88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Em branco">
    <p:spTree>
      <p:nvGrpSpPr>
        <p:cNvPr id="1" name=""/>
        <p:cNvGrpSpPr/>
        <p:nvPr/>
      </p:nvGrpSpPr>
      <p:grpSpPr>
        <a:xfrm>
          <a:off x="0" y="0"/>
          <a:ext cx="0" cy="0"/>
          <a:chOff x="0" y="0"/>
          <a:chExt cx="0" cy="0"/>
        </a:xfrm>
      </p:grpSpPr>
      <p:sp>
        <p:nvSpPr>
          <p:cNvPr id="2" name="Título 3"/>
          <p:cNvSpPr>
            <a:spLocks noGrp="1"/>
          </p:cNvSpPr>
          <p:nvPr>
            <p:ph type="title"/>
          </p:nvPr>
        </p:nvSpPr>
        <p:spPr>
          <a:xfrm>
            <a:off x="179512" y="72008"/>
            <a:ext cx="8877672" cy="692696"/>
          </a:xfrm>
          <a:prstGeom prst="rect">
            <a:avLst/>
          </a:prstGeom>
        </p:spPr>
        <p:txBody>
          <a:bodyPr anchor="ctr"/>
          <a:lstStyle>
            <a:lvl1pPr algn="l">
              <a:defRPr sz="3000" b="1">
                <a:solidFill>
                  <a:schemeClr val="tx2">
                    <a:lumMod val="75000"/>
                  </a:schemeClr>
                </a:solidFill>
                <a:latin typeface="Verdana" pitchFamily="34" charset="0"/>
              </a:defRPr>
            </a:lvl1pPr>
          </a:lstStyle>
          <a:p>
            <a:endParaRPr lang="pt-BR" dirty="0"/>
          </a:p>
        </p:txBody>
      </p:sp>
    </p:spTree>
    <p:extLst>
      <p:ext uri="{BB962C8B-B14F-4D97-AF65-F5344CB8AC3E}">
        <p14:creationId xmlns:p14="http://schemas.microsoft.com/office/powerpoint/2010/main" val="2506709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Em branco">
    <p:spTree>
      <p:nvGrpSpPr>
        <p:cNvPr id="1" name=""/>
        <p:cNvGrpSpPr/>
        <p:nvPr/>
      </p:nvGrpSpPr>
      <p:grpSpPr>
        <a:xfrm>
          <a:off x="0" y="0"/>
          <a:ext cx="0" cy="0"/>
          <a:chOff x="0" y="0"/>
          <a:chExt cx="0" cy="0"/>
        </a:xfrm>
      </p:grpSpPr>
      <p:sp>
        <p:nvSpPr>
          <p:cNvPr id="2" name="Título 3"/>
          <p:cNvSpPr>
            <a:spLocks noGrp="1"/>
          </p:cNvSpPr>
          <p:nvPr>
            <p:ph type="title"/>
          </p:nvPr>
        </p:nvSpPr>
        <p:spPr>
          <a:xfrm>
            <a:off x="179512" y="72008"/>
            <a:ext cx="8877672" cy="692696"/>
          </a:xfrm>
          <a:prstGeom prst="rect">
            <a:avLst/>
          </a:prstGeom>
        </p:spPr>
        <p:txBody>
          <a:bodyPr anchor="ctr"/>
          <a:lstStyle>
            <a:lvl1pPr algn="l">
              <a:defRPr sz="3000" b="1">
                <a:solidFill>
                  <a:schemeClr val="tx2">
                    <a:lumMod val="75000"/>
                  </a:schemeClr>
                </a:solidFill>
                <a:latin typeface="Verdana" pitchFamily="34" charset="0"/>
              </a:defRPr>
            </a:lvl1pPr>
          </a:lstStyle>
          <a:p>
            <a:endParaRPr lang="pt-BR" dirty="0"/>
          </a:p>
        </p:txBody>
      </p:sp>
    </p:spTree>
    <p:extLst>
      <p:ext uri="{BB962C8B-B14F-4D97-AF65-F5344CB8AC3E}">
        <p14:creationId xmlns:p14="http://schemas.microsoft.com/office/powerpoint/2010/main" val="257243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Em branco">
    <p:spTree>
      <p:nvGrpSpPr>
        <p:cNvPr id="1" name=""/>
        <p:cNvGrpSpPr/>
        <p:nvPr/>
      </p:nvGrpSpPr>
      <p:grpSpPr>
        <a:xfrm>
          <a:off x="0" y="0"/>
          <a:ext cx="0" cy="0"/>
          <a:chOff x="0" y="0"/>
          <a:chExt cx="0" cy="0"/>
        </a:xfrm>
      </p:grpSpPr>
      <p:sp>
        <p:nvSpPr>
          <p:cNvPr id="2" name="Título 3"/>
          <p:cNvSpPr>
            <a:spLocks noGrp="1"/>
          </p:cNvSpPr>
          <p:nvPr>
            <p:ph type="title"/>
          </p:nvPr>
        </p:nvSpPr>
        <p:spPr>
          <a:xfrm>
            <a:off x="179512" y="72008"/>
            <a:ext cx="8877672" cy="692696"/>
          </a:xfrm>
          <a:prstGeom prst="rect">
            <a:avLst/>
          </a:prstGeom>
        </p:spPr>
        <p:txBody>
          <a:bodyPr anchor="ctr"/>
          <a:lstStyle>
            <a:lvl1pPr algn="l">
              <a:defRPr sz="3000" b="1">
                <a:solidFill>
                  <a:schemeClr val="tx2">
                    <a:lumMod val="75000"/>
                  </a:schemeClr>
                </a:solidFill>
                <a:latin typeface="Verdana" pitchFamily="34" charset="0"/>
              </a:defRPr>
            </a:lvl1pPr>
          </a:lstStyle>
          <a:p>
            <a:endParaRPr lang="pt-BR" dirty="0"/>
          </a:p>
        </p:txBody>
      </p:sp>
    </p:spTree>
    <p:extLst>
      <p:ext uri="{BB962C8B-B14F-4D97-AF65-F5344CB8AC3E}">
        <p14:creationId xmlns:p14="http://schemas.microsoft.com/office/powerpoint/2010/main" val="211859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4_Em branco">
    <p:spTree>
      <p:nvGrpSpPr>
        <p:cNvPr id="1" name=""/>
        <p:cNvGrpSpPr/>
        <p:nvPr/>
      </p:nvGrpSpPr>
      <p:grpSpPr>
        <a:xfrm>
          <a:off x="0" y="0"/>
          <a:ext cx="0" cy="0"/>
          <a:chOff x="0" y="0"/>
          <a:chExt cx="0" cy="0"/>
        </a:xfrm>
      </p:grpSpPr>
      <p:sp>
        <p:nvSpPr>
          <p:cNvPr id="2" name="Título 3"/>
          <p:cNvSpPr>
            <a:spLocks noGrp="1"/>
          </p:cNvSpPr>
          <p:nvPr>
            <p:ph type="title"/>
          </p:nvPr>
        </p:nvSpPr>
        <p:spPr>
          <a:xfrm>
            <a:off x="179512" y="72008"/>
            <a:ext cx="8877672" cy="692696"/>
          </a:xfrm>
          <a:prstGeom prst="rect">
            <a:avLst/>
          </a:prstGeom>
        </p:spPr>
        <p:txBody>
          <a:bodyPr anchor="ctr"/>
          <a:lstStyle>
            <a:lvl1pPr algn="l">
              <a:defRPr sz="3000" b="1">
                <a:solidFill>
                  <a:schemeClr val="tx2">
                    <a:lumMod val="75000"/>
                  </a:schemeClr>
                </a:solidFill>
                <a:latin typeface="Verdana" pitchFamily="34" charset="0"/>
              </a:defRPr>
            </a:lvl1pPr>
          </a:lstStyle>
          <a:p>
            <a:endParaRPr lang="pt-BR" dirty="0"/>
          </a:p>
        </p:txBody>
      </p:sp>
    </p:spTree>
    <p:extLst>
      <p:ext uri="{BB962C8B-B14F-4D97-AF65-F5344CB8AC3E}">
        <p14:creationId xmlns:p14="http://schemas.microsoft.com/office/powerpoint/2010/main" val="140954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7_Em branco">
    <p:spTree>
      <p:nvGrpSpPr>
        <p:cNvPr id="1" name=""/>
        <p:cNvGrpSpPr/>
        <p:nvPr/>
      </p:nvGrpSpPr>
      <p:grpSpPr>
        <a:xfrm>
          <a:off x="0" y="0"/>
          <a:ext cx="0" cy="0"/>
          <a:chOff x="0" y="0"/>
          <a:chExt cx="0" cy="0"/>
        </a:xfrm>
      </p:grpSpPr>
      <p:sp>
        <p:nvSpPr>
          <p:cNvPr id="2" name="Título 3"/>
          <p:cNvSpPr>
            <a:spLocks noGrp="1"/>
          </p:cNvSpPr>
          <p:nvPr>
            <p:ph type="title"/>
          </p:nvPr>
        </p:nvSpPr>
        <p:spPr>
          <a:xfrm>
            <a:off x="179512" y="72008"/>
            <a:ext cx="8877672" cy="692696"/>
          </a:xfrm>
          <a:prstGeom prst="rect">
            <a:avLst/>
          </a:prstGeom>
        </p:spPr>
        <p:txBody>
          <a:bodyPr anchor="ctr"/>
          <a:lstStyle>
            <a:lvl1pPr algn="l">
              <a:defRPr sz="3000" b="1">
                <a:solidFill>
                  <a:schemeClr val="tx2">
                    <a:lumMod val="75000"/>
                  </a:schemeClr>
                </a:solidFill>
                <a:latin typeface="Verdana" pitchFamily="34" charset="0"/>
              </a:defRPr>
            </a:lvl1pPr>
          </a:lstStyle>
          <a:p>
            <a:endParaRPr lang="pt-BR" dirty="0"/>
          </a:p>
        </p:txBody>
      </p:sp>
    </p:spTree>
    <p:extLst>
      <p:ext uri="{BB962C8B-B14F-4D97-AF65-F5344CB8AC3E}">
        <p14:creationId xmlns:p14="http://schemas.microsoft.com/office/powerpoint/2010/main" val="20634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m branco">
    <p:spTree>
      <p:nvGrpSpPr>
        <p:cNvPr id="1" name=""/>
        <p:cNvGrpSpPr/>
        <p:nvPr/>
      </p:nvGrpSpPr>
      <p:grpSpPr>
        <a:xfrm>
          <a:off x="0" y="0"/>
          <a:ext cx="0" cy="0"/>
          <a:chOff x="0" y="0"/>
          <a:chExt cx="0" cy="0"/>
        </a:xfrm>
      </p:grpSpPr>
      <p:sp>
        <p:nvSpPr>
          <p:cNvPr id="2" name="Título 3"/>
          <p:cNvSpPr>
            <a:spLocks noGrp="1"/>
          </p:cNvSpPr>
          <p:nvPr>
            <p:ph type="title"/>
          </p:nvPr>
        </p:nvSpPr>
        <p:spPr>
          <a:xfrm>
            <a:off x="179512" y="72008"/>
            <a:ext cx="8877672" cy="692696"/>
          </a:xfrm>
          <a:prstGeom prst="rect">
            <a:avLst/>
          </a:prstGeom>
        </p:spPr>
        <p:txBody>
          <a:bodyPr anchor="ctr"/>
          <a:lstStyle>
            <a:lvl1pPr algn="l">
              <a:defRPr sz="3000" b="1">
                <a:solidFill>
                  <a:schemeClr val="tx2">
                    <a:lumMod val="75000"/>
                  </a:schemeClr>
                </a:solidFill>
                <a:latin typeface="Verdana" pitchFamily="34" charset="0"/>
              </a:defRPr>
            </a:lvl1pPr>
          </a:lstStyle>
          <a:p>
            <a:endParaRPr lang="pt-BR" dirty="0"/>
          </a:p>
        </p:txBody>
      </p:sp>
    </p:spTree>
    <p:extLst>
      <p:ext uri="{BB962C8B-B14F-4D97-AF65-F5344CB8AC3E}">
        <p14:creationId xmlns:p14="http://schemas.microsoft.com/office/powerpoint/2010/main" val="167203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70374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703740"/>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oleObject" Target="../embeddings/oleObject2.bin"/><Relationship Id="rId4" Type="http://schemas.openxmlformats.org/officeDocument/2006/relationships/image" Target="../media/image28.emf"/></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Rodapé 1"/>
          <p:cNvSpPr txBox="1">
            <a:spLocks noGrp="1"/>
          </p:cNvSpPr>
          <p:nvPr/>
        </p:nvSpPr>
        <p:spPr bwMode="auto">
          <a:xfrm>
            <a:off x="8045450" y="6604000"/>
            <a:ext cx="1066800" cy="247650"/>
          </a:xfrm>
          <a:prstGeom prst="rect">
            <a:avLst/>
          </a:prstGeom>
          <a:noFill/>
          <a:ln w="9525">
            <a:noFill/>
            <a:miter lim="800000"/>
            <a:headEnd/>
            <a:tailEnd/>
          </a:ln>
        </p:spPr>
        <p:txBody>
          <a:bodyPr/>
          <a:lstStyle/>
          <a:p>
            <a:pPr algn="r" defTabSz="457200"/>
            <a:fld id="{C1224D72-4DB9-48C8-8793-B869373FC881}" type="slidenum">
              <a:rPr lang="de-DE" sz="1400" b="1">
                <a:solidFill>
                  <a:schemeClr val="bg1"/>
                </a:solidFill>
                <a:ea typeface="ＭＳ Ｐゴシック" pitchFamily="34" charset="-128"/>
              </a:rPr>
              <a:pPr algn="r" defTabSz="457200"/>
              <a:t>1</a:t>
            </a:fld>
            <a:endParaRPr lang="de-DE" sz="1400" b="1">
              <a:solidFill>
                <a:schemeClr val="bg1"/>
              </a:solidFill>
              <a:ea typeface="ＭＳ Ｐゴシック" pitchFamily="34" charset="-128"/>
            </a:endParaRPr>
          </a:p>
        </p:txBody>
      </p:sp>
      <p:pic>
        <p:nvPicPr>
          <p:cNvPr id="27651" name="Imagem 5" descr="FundoPPT_1024x768_v3-01.jpg"/>
          <p:cNvPicPr>
            <a:picLocks noChangeAspect="1"/>
          </p:cNvPicPr>
          <p:nvPr/>
        </p:nvPicPr>
        <p:blipFill>
          <a:blip r:embed="rId2"/>
          <a:srcRect/>
          <a:stretch>
            <a:fillRect/>
          </a:stretch>
        </p:blipFill>
        <p:spPr bwMode="auto">
          <a:xfrm>
            <a:off x="-328613" y="-99392"/>
            <a:ext cx="9472613" cy="7105650"/>
          </a:xfrm>
          <a:prstGeom prst="rect">
            <a:avLst/>
          </a:prstGeom>
          <a:noFill/>
          <a:ln w="9525">
            <a:noFill/>
            <a:miter lim="800000"/>
            <a:headEnd/>
            <a:tailEnd/>
          </a:ln>
        </p:spPr>
      </p:pic>
      <p:pic>
        <p:nvPicPr>
          <p:cNvPr id="27652" name="Picture 7" descr="PMCMV"/>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95400" y="0"/>
            <a:ext cx="4681538" cy="4583113"/>
          </a:xfrm>
          <a:prstGeom prst="rect">
            <a:avLst/>
          </a:prstGeom>
          <a:noFill/>
          <a:ln w="9525">
            <a:noFill/>
            <a:miter lim="800000"/>
            <a:headEnd/>
            <a:tailEnd/>
          </a:ln>
        </p:spPr>
      </p:pic>
    </p:spTree>
    <p:extLst>
      <p:ext uri="{BB962C8B-B14F-4D97-AF65-F5344CB8AC3E}">
        <p14:creationId xmlns:p14="http://schemas.microsoft.com/office/powerpoint/2010/main" val="1190730730"/>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aixaDeTexto 3"/>
          <p:cNvSpPr txBox="1">
            <a:spLocks noChangeArrowheads="1"/>
          </p:cNvSpPr>
          <p:nvPr/>
        </p:nvSpPr>
        <p:spPr bwMode="auto">
          <a:xfrm>
            <a:off x="0" y="260350"/>
            <a:ext cx="8964613" cy="457200"/>
          </a:xfrm>
          <a:prstGeom prst="rect">
            <a:avLst/>
          </a:prstGeom>
          <a:solidFill>
            <a:srgbClr val="0070C0"/>
          </a:solidFill>
          <a:ln w="9525">
            <a:noFill/>
            <a:miter lim="800000"/>
            <a:headEnd/>
            <a:tailEnd/>
          </a:ln>
        </p:spPr>
        <p:txBody>
          <a:bodyPr wrap="square">
            <a:spAutoFit/>
          </a:bodyPr>
          <a:lstStyle/>
          <a:p>
            <a:pPr fontAlgn="base">
              <a:spcBef>
                <a:spcPct val="0"/>
              </a:spcBef>
              <a:spcAft>
                <a:spcPct val="0"/>
              </a:spcAft>
            </a:pPr>
            <a:r>
              <a:rPr lang="pt-BR" sz="2400" b="1" dirty="0">
                <a:solidFill>
                  <a:srgbClr val="FFFFFF"/>
                </a:solidFill>
                <a:latin typeface="Arial" charset="0"/>
                <a:cs typeface="Arial" charset="0"/>
              </a:rPr>
              <a:t>Kit – Carta para o </a:t>
            </a:r>
            <a:r>
              <a:rPr lang="pt-BR" sz="2400" b="1" dirty="0" smtClean="0">
                <a:solidFill>
                  <a:srgbClr val="FFFFFF"/>
                </a:solidFill>
                <a:latin typeface="Arial" charset="0"/>
                <a:cs typeface="Arial" charset="0"/>
              </a:rPr>
              <a:t>Proprietário Imóvel</a:t>
            </a:r>
            <a:endParaRPr lang="pt-BR" sz="2400" b="1" dirty="0">
              <a:solidFill>
                <a:srgbClr val="FFFFFF"/>
              </a:solidFill>
              <a:latin typeface="Arial" charset="0"/>
              <a:cs typeface="Arial" charset="0"/>
            </a:endParaRPr>
          </a:p>
        </p:txBody>
      </p:sp>
      <p:pic>
        <p:nvPicPr>
          <p:cNvPr id="72707" name="Picture 2"/>
          <p:cNvPicPr>
            <a:picLocks noChangeAspect="1" noChangeArrowheads="1"/>
          </p:cNvPicPr>
          <p:nvPr/>
        </p:nvPicPr>
        <p:blipFill>
          <a:blip r:embed="rId2"/>
          <a:srcRect/>
          <a:stretch>
            <a:fillRect/>
          </a:stretch>
        </p:blipFill>
        <p:spPr bwMode="auto">
          <a:xfrm>
            <a:off x="8099425" y="260350"/>
            <a:ext cx="936625" cy="1238250"/>
          </a:xfrm>
          <a:prstGeom prst="rect">
            <a:avLst/>
          </a:prstGeom>
          <a:noFill/>
          <a:ln w="9525">
            <a:noFill/>
            <a:miter lim="800000"/>
            <a:headEnd/>
            <a:tailEnd/>
          </a:ln>
        </p:spPr>
      </p:pic>
      <p:pic>
        <p:nvPicPr>
          <p:cNvPr id="72709" name="Picture 9" descr="P:\Thelma\kit MCMV\CARTA_MCMV_210x297-1.jpg"/>
          <p:cNvPicPr>
            <a:picLocks noChangeAspect="1" noChangeArrowheads="1"/>
          </p:cNvPicPr>
          <p:nvPr/>
        </p:nvPicPr>
        <p:blipFill>
          <a:blip r:embed="rId3"/>
          <a:srcRect/>
          <a:stretch>
            <a:fillRect/>
          </a:stretch>
        </p:blipFill>
        <p:spPr bwMode="auto">
          <a:xfrm>
            <a:off x="2267744" y="1052736"/>
            <a:ext cx="3975100" cy="5616575"/>
          </a:xfrm>
          <a:prstGeom prst="rect">
            <a:avLst/>
          </a:prstGeom>
          <a:noFill/>
          <a:ln w="9525">
            <a:noFill/>
            <a:miter lim="800000"/>
            <a:headEnd/>
            <a:tailEnd/>
          </a:ln>
        </p:spPr>
      </p:pic>
    </p:spTree>
    <p:extLst>
      <p:ext uri="{BB962C8B-B14F-4D97-AF65-F5344CB8AC3E}">
        <p14:creationId xmlns:p14="http://schemas.microsoft.com/office/powerpoint/2010/main" val="2650657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763"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pic>
        <p:nvPicPr>
          <p:cNvPr id="46082" name="Picture 7" descr="P:\Thelma\kit MCMV\CAIXA_regulamento_210x297-1.jpg"/>
          <p:cNvPicPr>
            <a:picLocks noChangeAspect="1" noChangeArrowheads="1"/>
          </p:cNvPicPr>
          <p:nvPr/>
        </p:nvPicPr>
        <p:blipFill>
          <a:blip r:embed="rId2"/>
          <a:srcRect/>
          <a:stretch>
            <a:fillRect/>
          </a:stretch>
        </p:blipFill>
        <p:spPr bwMode="auto">
          <a:xfrm>
            <a:off x="179388" y="342900"/>
            <a:ext cx="2182812" cy="3086100"/>
          </a:xfrm>
          <a:prstGeom prst="rect">
            <a:avLst/>
          </a:prstGeom>
          <a:noFill/>
          <a:ln w="9525">
            <a:noFill/>
            <a:miter lim="800000"/>
            <a:headEnd/>
            <a:tailEnd/>
          </a:ln>
        </p:spPr>
      </p:pic>
      <p:pic>
        <p:nvPicPr>
          <p:cNvPr id="46083" name="Picture 8" descr="P:\Thelma\kit MCMV\CAIXA_regulamento_210x297-2.jpg"/>
          <p:cNvPicPr>
            <a:picLocks noChangeAspect="1" noChangeArrowheads="1"/>
          </p:cNvPicPr>
          <p:nvPr/>
        </p:nvPicPr>
        <p:blipFill>
          <a:blip r:embed="rId3"/>
          <a:srcRect/>
          <a:stretch>
            <a:fillRect/>
          </a:stretch>
        </p:blipFill>
        <p:spPr bwMode="auto">
          <a:xfrm>
            <a:off x="179388" y="3582988"/>
            <a:ext cx="2182812" cy="3086100"/>
          </a:xfrm>
          <a:prstGeom prst="rect">
            <a:avLst/>
          </a:prstGeom>
          <a:noFill/>
          <a:ln w="9525">
            <a:noFill/>
            <a:miter lim="800000"/>
            <a:headEnd/>
            <a:tailEnd/>
          </a:ln>
        </p:spPr>
      </p:pic>
      <p:pic>
        <p:nvPicPr>
          <p:cNvPr id="46084" name="Picture 6" descr="P:\Thelma\kit MCMV\MALA-DIRETA-MCMV_210x297-2.jpg"/>
          <p:cNvPicPr>
            <a:picLocks noChangeAspect="1" noChangeArrowheads="1"/>
          </p:cNvPicPr>
          <p:nvPr/>
        </p:nvPicPr>
        <p:blipFill>
          <a:blip r:embed="rId4"/>
          <a:srcRect/>
          <a:stretch>
            <a:fillRect/>
          </a:stretch>
        </p:blipFill>
        <p:spPr bwMode="auto">
          <a:xfrm>
            <a:off x="2638425" y="342900"/>
            <a:ext cx="3733800" cy="5773738"/>
          </a:xfrm>
          <a:prstGeom prst="rect">
            <a:avLst/>
          </a:prstGeom>
          <a:noFill/>
          <a:ln w="9525">
            <a:noFill/>
            <a:miter lim="800000"/>
            <a:headEnd/>
            <a:tailEnd/>
          </a:ln>
        </p:spPr>
      </p:pic>
      <p:sp>
        <p:nvSpPr>
          <p:cNvPr id="46085" name="CaixaDeTexto 6"/>
          <p:cNvSpPr txBox="1">
            <a:spLocks noChangeArrowheads="1"/>
          </p:cNvSpPr>
          <p:nvPr/>
        </p:nvSpPr>
        <p:spPr bwMode="auto">
          <a:xfrm>
            <a:off x="3348038" y="6313488"/>
            <a:ext cx="5295900" cy="461962"/>
          </a:xfrm>
          <a:prstGeom prst="rect">
            <a:avLst/>
          </a:prstGeom>
          <a:noFill/>
          <a:ln w="9525">
            <a:noFill/>
            <a:miter lim="800000"/>
            <a:headEnd/>
            <a:tailEnd/>
          </a:ln>
        </p:spPr>
        <p:txBody>
          <a:bodyPr wrap="none">
            <a:spAutoFit/>
          </a:bodyPr>
          <a:lstStyle/>
          <a:p>
            <a:pPr fontAlgn="base">
              <a:spcBef>
                <a:spcPct val="0"/>
              </a:spcBef>
              <a:spcAft>
                <a:spcPct val="0"/>
              </a:spcAft>
            </a:pPr>
            <a:r>
              <a:rPr lang="pt-BR" sz="2400" b="1">
                <a:solidFill>
                  <a:prstClr val="black"/>
                </a:solidFill>
                <a:latin typeface="Arial" charset="0"/>
                <a:cs typeface="Arial" charset="0"/>
              </a:rPr>
              <a:t>KIT - Carta – resposta - Promoção</a:t>
            </a:r>
          </a:p>
        </p:txBody>
      </p:sp>
      <p:pic>
        <p:nvPicPr>
          <p:cNvPr id="46086" name="Picture 5" descr="P:\Thelma\kit MCMV\MALA-DIRETA-MCMV_210x297-1.jpg"/>
          <p:cNvPicPr>
            <a:picLocks noChangeAspect="1" noChangeArrowheads="1"/>
          </p:cNvPicPr>
          <p:nvPr/>
        </p:nvPicPr>
        <p:blipFill>
          <a:blip r:embed="rId5"/>
          <a:srcRect/>
          <a:stretch>
            <a:fillRect/>
          </a:stretch>
        </p:blipFill>
        <p:spPr bwMode="auto">
          <a:xfrm>
            <a:off x="6659563" y="2711450"/>
            <a:ext cx="2187575" cy="3379788"/>
          </a:xfrm>
          <a:prstGeom prst="rect">
            <a:avLst/>
          </a:prstGeom>
          <a:noFill/>
          <a:ln w="9525">
            <a:noFill/>
            <a:miter lim="800000"/>
            <a:headEnd/>
            <a:tailEnd/>
          </a:ln>
        </p:spPr>
      </p:pic>
    </p:spTree>
    <p:extLst>
      <p:ext uri="{BB962C8B-B14F-4D97-AF65-F5344CB8AC3E}">
        <p14:creationId xmlns:p14="http://schemas.microsoft.com/office/powerpoint/2010/main" val="983831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aixaDeTexto 3"/>
          <p:cNvSpPr txBox="1">
            <a:spLocks noChangeArrowheads="1"/>
          </p:cNvSpPr>
          <p:nvPr/>
        </p:nvSpPr>
        <p:spPr bwMode="auto">
          <a:xfrm>
            <a:off x="0" y="260350"/>
            <a:ext cx="8964613" cy="457200"/>
          </a:xfrm>
          <a:prstGeom prst="rect">
            <a:avLst/>
          </a:prstGeom>
          <a:solidFill>
            <a:srgbClr val="0070C0"/>
          </a:solidFill>
          <a:ln w="9525">
            <a:noFill/>
            <a:miter lim="800000"/>
            <a:headEnd/>
            <a:tailEnd/>
          </a:ln>
        </p:spPr>
        <p:txBody>
          <a:bodyPr wrap="square">
            <a:spAutoFit/>
          </a:bodyPr>
          <a:lstStyle/>
          <a:p>
            <a:pPr fontAlgn="base">
              <a:spcBef>
                <a:spcPct val="0"/>
              </a:spcBef>
              <a:spcAft>
                <a:spcPct val="0"/>
              </a:spcAft>
            </a:pPr>
            <a:r>
              <a:rPr lang="pt-BR" sz="2400" b="1" dirty="0">
                <a:solidFill>
                  <a:srgbClr val="FFFFFF"/>
                </a:solidFill>
                <a:latin typeface="Arial" charset="0"/>
                <a:cs typeface="Arial" charset="0"/>
              </a:rPr>
              <a:t>Kit Chaveiro</a:t>
            </a:r>
          </a:p>
        </p:txBody>
      </p:sp>
      <p:pic>
        <p:nvPicPr>
          <p:cNvPr id="73731" name="Picture 2"/>
          <p:cNvPicPr>
            <a:picLocks noChangeAspect="1" noChangeArrowheads="1"/>
          </p:cNvPicPr>
          <p:nvPr/>
        </p:nvPicPr>
        <p:blipFill>
          <a:blip r:embed="rId2"/>
          <a:srcRect/>
          <a:stretch>
            <a:fillRect/>
          </a:stretch>
        </p:blipFill>
        <p:spPr bwMode="auto">
          <a:xfrm>
            <a:off x="8099425" y="260350"/>
            <a:ext cx="936625" cy="1238250"/>
          </a:xfrm>
          <a:prstGeom prst="rect">
            <a:avLst/>
          </a:prstGeom>
          <a:noFill/>
          <a:ln w="9525">
            <a:noFill/>
            <a:miter lim="800000"/>
            <a:headEnd/>
            <a:tailEnd/>
          </a:ln>
        </p:spPr>
      </p:pic>
      <p:pic>
        <p:nvPicPr>
          <p:cNvPr id="73733" name="Picture 10"/>
          <p:cNvPicPr>
            <a:picLocks noChangeAspect="1" noChangeArrowheads="1"/>
          </p:cNvPicPr>
          <p:nvPr/>
        </p:nvPicPr>
        <p:blipFill>
          <a:blip r:embed="rId3"/>
          <a:srcRect l="14745" t="21327" r="14871" b="21387"/>
          <a:stretch>
            <a:fillRect/>
          </a:stretch>
        </p:blipFill>
        <p:spPr bwMode="auto">
          <a:xfrm>
            <a:off x="899592" y="1917551"/>
            <a:ext cx="6191250" cy="3095625"/>
          </a:xfrm>
          <a:prstGeom prst="rect">
            <a:avLst/>
          </a:prstGeom>
          <a:noFill/>
          <a:ln w="9525">
            <a:noFill/>
            <a:miter lim="800000"/>
            <a:headEnd/>
            <a:tailEnd/>
          </a:ln>
        </p:spPr>
      </p:pic>
    </p:spTree>
    <p:extLst>
      <p:ext uri="{BB962C8B-B14F-4D97-AF65-F5344CB8AC3E}">
        <p14:creationId xmlns:p14="http://schemas.microsoft.com/office/powerpoint/2010/main" val="3137125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bwMode="auto">
          <a:xfrm>
            <a:off x="628650" y="695325"/>
            <a:ext cx="8432800" cy="906463"/>
          </a:xfrm>
          <a:prstGeom prst="rect">
            <a:avLst/>
          </a:prstGeom>
          <a:noFill/>
          <a:ln>
            <a:miter lim="800000"/>
            <a:headEnd/>
            <a:tailEnd/>
          </a:ln>
        </p:spPr>
        <p:txBody>
          <a:bodyPr anchor="ctr"/>
          <a:lstStyle/>
          <a:p>
            <a:pPr algn="l"/>
            <a:r>
              <a:rPr lang="pt-BR" sz="2400" b="1" smtClean="0">
                <a:solidFill>
                  <a:srgbClr val="CC3300"/>
                </a:solidFill>
                <a:latin typeface="Arial" charset="0"/>
                <a:cs typeface="Arial" charset="0"/>
              </a:rPr>
              <a:t> </a:t>
            </a:r>
          </a:p>
        </p:txBody>
      </p:sp>
      <p:sp>
        <p:nvSpPr>
          <p:cNvPr id="75779" name="CaixaDeTexto 3"/>
          <p:cNvSpPr txBox="1">
            <a:spLocks noChangeArrowheads="1"/>
          </p:cNvSpPr>
          <p:nvPr/>
        </p:nvSpPr>
        <p:spPr bwMode="auto">
          <a:xfrm>
            <a:off x="1" y="260350"/>
            <a:ext cx="9036050" cy="457200"/>
          </a:xfrm>
          <a:prstGeom prst="rect">
            <a:avLst/>
          </a:prstGeom>
          <a:solidFill>
            <a:srgbClr val="0070C0"/>
          </a:solidFill>
          <a:ln w="9525">
            <a:noFill/>
            <a:miter lim="800000"/>
            <a:headEnd/>
            <a:tailEnd/>
          </a:ln>
        </p:spPr>
        <p:txBody>
          <a:bodyPr wrap="square">
            <a:spAutoFit/>
          </a:bodyPr>
          <a:lstStyle/>
          <a:p>
            <a:pPr fontAlgn="base">
              <a:spcBef>
                <a:spcPct val="0"/>
              </a:spcBef>
              <a:spcAft>
                <a:spcPct val="0"/>
              </a:spcAft>
            </a:pPr>
            <a:r>
              <a:rPr lang="pt-BR" sz="2400" b="1" dirty="0" smtClean="0">
                <a:solidFill>
                  <a:prstClr val="white"/>
                </a:solidFill>
                <a:latin typeface="Arial" charset="0"/>
                <a:cs typeface="Arial" charset="0"/>
              </a:rPr>
              <a:t>Hotsite</a:t>
            </a:r>
            <a:endParaRPr lang="pt-BR" sz="2400" b="1" dirty="0">
              <a:solidFill>
                <a:prstClr val="white"/>
              </a:solidFill>
              <a:latin typeface="Arial" charset="0"/>
              <a:cs typeface="Arial" charset="0"/>
            </a:endParaRPr>
          </a:p>
        </p:txBody>
      </p:sp>
      <p:pic>
        <p:nvPicPr>
          <p:cNvPr id="75780" name="Picture 2"/>
          <p:cNvPicPr>
            <a:picLocks noChangeAspect="1" noChangeArrowheads="1"/>
          </p:cNvPicPr>
          <p:nvPr/>
        </p:nvPicPr>
        <p:blipFill>
          <a:blip r:embed="rId2"/>
          <a:srcRect/>
          <a:stretch>
            <a:fillRect/>
          </a:stretch>
        </p:blipFill>
        <p:spPr bwMode="auto">
          <a:xfrm>
            <a:off x="8164226" y="260351"/>
            <a:ext cx="871824" cy="1152426"/>
          </a:xfrm>
          <a:prstGeom prst="rect">
            <a:avLst/>
          </a:prstGeom>
          <a:noFill/>
          <a:ln w="9525">
            <a:noFill/>
            <a:miter lim="800000"/>
            <a:headEnd/>
            <a:tailEnd/>
          </a:ln>
        </p:spPr>
      </p:pic>
      <p:pic>
        <p:nvPicPr>
          <p:cNvPr id="75782" name="Picture 6"/>
          <p:cNvPicPr>
            <a:picLocks noChangeAspect="1" noChangeArrowheads="1"/>
          </p:cNvPicPr>
          <p:nvPr/>
        </p:nvPicPr>
        <p:blipFill>
          <a:blip r:embed="rId3"/>
          <a:srcRect l="20792" t="12593" r="21562" b="5092"/>
          <a:stretch>
            <a:fillRect/>
          </a:stretch>
        </p:blipFill>
        <p:spPr bwMode="auto">
          <a:xfrm>
            <a:off x="756444" y="1104800"/>
            <a:ext cx="6119812" cy="4916488"/>
          </a:xfrm>
          <a:prstGeom prst="rect">
            <a:avLst/>
          </a:prstGeom>
          <a:noFill/>
          <a:ln w="9525">
            <a:noFill/>
            <a:miter lim="800000"/>
            <a:headEnd/>
            <a:tailEnd/>
          </a:ln>
          <a:effectLst/>
        </p:spPr>
      </p:pic>
    </p:spTree>
    <p:extLst>
      <p:ext uri="{BB962C8B-B14F-4D97-AF65-F5344CB8AC3E}">
        <p14:creationId xmlns:p14="http://schemas.microsoft.com/office/powerpoint/2010/main" val="24431302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bwMode="auto">
          <a:xfrm>
            <a:off x="628650" y="695325"/>
            <a:ext cx="8432800" cy="906463"/>
          </a:xfrm>
          <a:prstGeom prst="rect">
            <a:avLst/>
          </a:prstGeom>
          <a:noFill/>
          <a:ln>
            <a:miter lim="800000"/>
            <a:headEnd/>
            <a:tailEnd/>
          </a:ln>
        </p:spPr>
        <p:txBody>
          <a:bodyPr anchor="ctr"/>
          <a:lstStyle/>
          <a:p>
            <a:pPr algn="l"/>
            <a:r>
              <a:rPr lang="pt-BR" sz="2400" b="1" smtClean="0">
                <a:solidFill>
                  <a:srgbClr val="CC3300"/>
                </a:solidFill>
                <a:latin typeface="Arial" charset="0"/>
                <a:cs typeface="Arial" charset="0"/>
              </a:rPr>
              <a:t> </a:t>
            </a:r>
          </a:p>
        </p:txBody>
      </p:sp>
      <p:sp>
        <p:nvSpPr>
          <p:cNvPr id="74755" name="CaixaDeTexto 3"/>
          <p:cNvSpPr txBox="1">
            <a:spLocks noChangeArrowheads="1"/>
          </p:cNvSpPr>
          <p:nvPr/>
        </p:nvSpPr>
        <p:spPr bwMode="auto">
          <a:xfrm>
            <a:off x="1" y="260350"/>
            <a:ext cx="9036050" cy="457200"/>
          </a:xfrm>
          <a:prstGeom prst="rect">
            <a:avLst/>
          </a:prstGeom>
          <a:solidFill>
            <a:srgbClr val="0070C0"/>
          </a:solidFill>
          <a:ln w="9525">
            <a:noFill/>
            <a:miter lim="800000"/>
            <a:headEnd/>
            <a:tailEnd/>
          </a:ln>
        </p:spPr>
        <p:txBody>
          <a:bodyPr wrap="square">
            <a:spAutoFit/>
          </a:bodyPr>
          <a:lstStyle/>
          <a:p>
            <a:pPr fontAlgn="base">
              <a:spcBef>
                <a:spcPct val="0"/>
              </a:spcBef>
              <a:spcAft>
                <a:spcPct val="0"/>
              </a:spcAft>
            </a:pPr>
            <a:r>
              <a:rPr lang="pt-BR" sz="2400" b="1" dirty="0">
                <a:solidFill>
                  <a:prstClr val="white"/>
                </a:solidFill>
                <a:latin typeface="Arial" charset="0"/>
                <a:cs typeface="Arial" charset="0"/>
              </a:rPr>
              <a:t>Publicidade Anúncio Jornal</a:t>
            </a:r>
          </a:p>
        </p:txBody>
      </p:sp>
      <p:pic>
        <p:nvPicPr>
          <p:cNvPr id="74763" name="Picture 2"/>
          <p:cNvPicPr>
            <a:picLocks noChangeAspect="1" noChangeArrowheads="1"/>
          </p:cNvPicPr>
          <p:nvPr/>
        </p:nvPicPr>
        <p:blipFill>
          <a:blip r:embed="rId2"/>
          <a:srcRect/>
          <a:stretch>
            <a:fillRect/>
          </a:stretch>
        </p:blipFill>
        <p:spPr bwMode="auto">
          <a:xfrm>
            <a:off x="8172400" y="260351"/>
            <a:ext cx="863650" cy="1141622"/>
          </a:xfrm>
          <a:prstGeom prst="rect">
            <a:avLst/>
          </a:prstGeom>
          <a:noFill/>
          <a:ln w="9525">
            <a:noFill/>
            <a:miter lim="800000"/>
            <a:headEnd/>
            <a:tailEnd/>
          </a:ln>
        </p:spPr>
      </p:pic>
      <p:pic>
        <p:nvPicPr>
          <p:cNvPr id="74764" name="Picture 2"/>
          <p:cNvPicPr>
            <a:picLocks noChangeAspect="1" noChangeArrowheads="1"/>
          </p:cNvPicPr>
          <p:nvPr/>
        </p:nvPicPr>
        <p:blipFill>
          <a:blip r:embed="rId3"/>
          <a:srcRect/>
          <a:stretch>
            <a:fillRect/>
          </a:stretch>
        </p:blipFill>
        <p:spPr bwMode="auto">
          <a:xfrm>
            <a:off x="2627313" y="1071264"/>
            <a:ext cx="3152775" cy="5526088"/>
          </a:xfrm>
          <a:prstGeom prst="rect">
            <a:avLst/>
          </a:prstGeom>
          <a:noFill/>
          <a:ln w="9525">
            <a:noFill/>
            <a:miter lim="800000"/>
            <a:headEnd/>
            <a:tailEnd/>
          </a:ln>
        </p:spPr>
      </p:pic>
    </p:spTree>
    <p:extLst>
      <p:ext uri="{BB962C8B-B14F-4D97-AF65-F5344CB8AC3E}">
        <p14:creationId xmlns:p14="http://schemas.microsoft.com/office/powerpoint/2010/main" val="2602386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794" y="694729"/>
            <a:ext cx="8433320" cy="907738"/>
          </a:xfrm>
        </p:spPr>
        <p:txBody>
          <a:bodyPr/>
          <a:lstStyle/>
          <a:p>
            <a:r>
              <a:rPr lang="pt-BR" sz="2400" dirty="0" smtClean="0">
                <a:solidFill>
                  <a:srgbClr val="CC3300"/>
                </a:solidFill>
                <a:latin typeface="Arial" pitchFamily="34" charset="0"/>
                <a:cs typeface="Arial" pitchFamily="34" charset="0"/>
              </a:rPr>
              <a:t> </a:t>
            </a:r>
            <a:endParaRPr lang="pt-BR" sz="2400" dirty="0">
              <a:solidFill>
                <a:srgbClr val="CC3300"/>
              </a:solidFill>
              <a:latin typeface="Arial" pitchFamily="34" charset="0"/>
              <a:cs typeface="Arial" pitchFamily="34" charset="0"/>
            </a:endParaRPr>
          </a:p>
        </p:txBody>
      </p:sp>
      <p:sp>
        <p:nvSpPr>
          <p:cNvPr id="4" name="CaixaDeTexto 3"/>
          <p:cNvSpPr txBox="1"/>
          <p:nvPr/>
        </p:nvSpPr>
        <p:spPr>
          <a:xfrm>
            <a:off x="625350" y="260648"/>
            <a:ext cx="8411146" cy="461665"/>
          </a:xfrm>
          <a:prstGeom prst="rect">
            <a:avLst/>
          </a:prstGeom>
          <a:solidFill>
            <a:srgbClr val="0070C0"/>
          </a:solidFill>
        </p:spPr>
        <p:txBody>
          <a:bodyPr wrap="square" rtlCol="0">
            <a:spAutoFit/>
          </a:bodyPr>
          <a:lstStyle/>
          <a:p>
            <a:r>
              <a:rPr lang="pt-BR" sz="2400" b="1" dirty="0" smtClean="0">
                <a:solidFill>
                  <a:schemeClr val="bg1"/>
                </a:solidFill>
                <a:latin typeface="Arial" pitchFamily="34" charset="0"/>
                <a:cs typeface="Arial" pitchFamily="34" charset="0"/>
              </a:rPr>
              <a:t>Quem são os protagonistas?</a:t>
            </a:r>
            <a:endParaRPr lang="pt-BR" sz="2400" b="1" dirty="0">
              <a:solidFill>
                <a:schemeClr val="bg1"/>
              </a:solidFill>
              <a:latin typeface="Arial" pitchFamily="34" charset="0"/>
              <a:cs typeface="Arial" pitchFamily="34" charset="0"/>
            </a:endParaRPr>
          </a:p>
        </p:txBody>
      </p:sp>
      <p:sp>
        <p:nvSpPr>
          <p:cNvPr id="3" name="Retângulo 2"/>
          <p:cNvSpPr/>
          <p:nvPr/>
        </p:nvSpPr>
        <p:spPr>
          <a:xfrm>
            <a:off x="1187624" y="3284984"/>
            <a:ext cx="316835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atin typeface="Arial" pitchFamily="34" charset="0"/>
                <a:cs typeface="Arial" pitchFamily="34" charset="0"/>
              </a:rPr>
              <a:t>Beneficiários do Programa</a:t>
            </a:r>
          </a:p>
        </p:txBody>
      </p:sp>
      <p:sp>
        <p:nvSpPr>
          <p:cNvPr id="6" name="Retângulo 5"/>
          <p:cNvSpPr/>
          <p:nvPr/>
        </p:nvSpPr>
        <p:spPr>
          <a:xfrm>
            <a:off x="4788024" y="3284984"/>
            <a:ext cx="3168352" cy="1080120"/>
          </a:xfrm>
          <a:prstGeom prst="rect">
            <a:avLst/>
          </a:prstGeom>
          <a:solidFill>
            <a:srgbClr val="FF6600"/>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pt-BR" sz="2800" b="1" dirty="0">
                <a:latin typeface="Arial" pitchFamily="34" charset="0"/>
                <a:cs typeface="Arial" pitchFamily="34" charset="0"/>
              </a:rPr>
              <a:t>Construtoras</a:t>
            </a:r>
          </a:p>
        </p:txBody>
      </p:sp>
      <p:sp>
        <p:nvSpPr>
          <p:cNvPr id="8" name="Retângulo 7"/>
          <p:cNvSpPr/>
          <p:nvPr/>
        </p:nvSpPr>
        <p:spPr>
          <a:xfrm>
            <a:off x="2987824" y="1196752"/>
            <a:ext cx="3168352" cy="108012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latin typeface="Arial" pitchFamily="34" charset="0"/>
                <a:cs typeface="Arial" pitchFamily="34" charset="0"/>
              </a:rPr>
              <a:t>CAIXA</a:t>
            </a:r>
            <a:endParaRPr lang="pt-BR" sz="2800" b="1" dirty="0">
              <a:latin typeface="Arial" pitchFamily="34" charset="0"/>
              <a:cs typeface="Arial" pitchFamily="34" charset="0"/>
            </a:endParaRPr>
          </a:p>
        </p:txBody>
      </p:sp>
      <p:cxnSp>
        <p:nvCxnSpPr>
          <p:cNvPr id="9" name="Conector reto 8"/>
          <p:cNvCxnSpPr/>
          <p:nvPr/>
        </p:nvCxnSpPr>
        <p:spPr>
          <a:xfrm>
            <a:off x="4572000" y="2276872"/>
            <a:ext cx="0" cy="57606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flipV="1">
            <a:off x="2771800" y="2852936"/>
            <a:ext cx="0" cy="432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V="1">
            <a:off x="6372200" y="2852936"/>
            <a:ext cx="0" cy="432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771800" y="2852936"/>
            <a:ext cx="3600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9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620278" y="836712"/>
            <a:ext cx="8344209" cy="4093428"/>
          </a:xfrm>
          <a:prstGeom prst="rect">
            <a:avLst/>
          </a:prstGeom>
        </p:spPr>
        <p:txBody>
          <a:bodyPr wrap="square">
            <a:spAutoFit/>
          </a:bodyPr>
          <a:lstStyle/>
          <a:p>
            <a:r>
              <a:rPr lang="pt-BR" sz="2000" dirty="0" smtClean="0">
                <a:latin typeface="Arial" pitchFamily="34" charset="0"/>
                <a:cs typeface="Arial" pitchFamily="34" charset="0"/>
              </a:rPr>
              <a:t>Reforço à parceria CAIXA/Construtoras, assumindo o compromisso de:</a:t>
            </a:r>
          </a:p>
          <a:p>
            <a:endParaRPr lang="pt-BR" sz="2000" dirty="0" smtClean="0">
              <a:latin typeface="Arial" pitchFamily="34" charset="0"/>
              <a:cs typeface="Arial" pitchFamily="34" charset="0"/>
            </a:endParaRPr>
          </a:p>
          <a:p>
            <a:pPr marL="342900" indent="-342900">
              <a:buFont typeface="Wingdings" pitchFamily="2" charset="2"/>
              <a:buChar char="ü"/>
            </a:pPr>
            <a:r>
              <a:rPr lang="pt-BR" sz="2000" dirty="0" smtClean="0">
                <a:latin typeface="Arial" pitchFamily="34" charset="0"/>
                <a:cs typeface="Arial" pitchFamily="34" charset="0"/>
              </a:rPr>
              <a:t>Entregar os empreendimentos, </a:t>
            </a:r>
            <a:r>
              <a:rPr lang="pt-BR" sz="2000" dirty="0">
                <a:latin typeface="Arial" pitchFamily="34" charset="0"/>
                <a:cs typeface="Arial" pitchFamily="34" charset="0"/>
              </a:rPr>
              <a:t>respeitando os padrões de qualidade estabelecidos em </a:t>
            </a:r>
            <a:r>
              <a:rPr lang="pt-BR" sz="2000" dirty="0" smtClean="0">
                <a:latin typeface="Arial" pitchFamily="34" charset="0"/>
                <a:cs typeface="Arial" pitchFamily="34" charset="0"/>
              </a:rPr>
              <a:t>contrato</a:t>
            </a:r>
          </a:p>
          <a:p>
            <a:pPr marL="342900" indent="-342900">
              <a:buFont typeface="Wingdings" pitchFamily="2" charset="2"/>
              <a:buChar char="ü"/>
            </a:pPr>
            <a:endParaRPr lang="pt-BR" sz="2000" dirty="0" smtClean="0">
              <a:latin typeface="Arial" pitchFamily="34" charset="0"/>
              <a:cs typeface="Arial" pitchFamily="34" charset="0"/>
            </a:endParaRPr>
          </a:p>
          <a:p>
            <a:pPr marL="342900" indent="-342900">
              <a:buFont typeface="Wingdings" pitchFamily="2" charset="2"/>
              <a:buChar char="ü"/>
            </a:pPr>
            <a:r>
              <a:rPr lang="pt-BR" sz="2000" dirty="0" smtClean="0">
                <a:latin typeface="Arial" pitchFamily="34" charset="0"/>
                <a:cs typeface="Arial" pitchFamily="34" charset="0"/>
              </a:rPr>
              <a:t>Checar os empreendimentos antecipando a solução de eventuais problemas</a:t>
            </a:r>
          </a:p>
          <a:p>
            <a:pPr marL="342900" indent="-342900">
              <a:buFont typeface="Wingdings" pitchFamily="2" charset="2"/>
              <a:buChar char="ü"/>
            </a:pPr>
            <a:endParaRPr lang="pt-BR" sz="2000" dirty="0" smtClean="0">
              <a:latin typeface="Arial" pitchFamily="34" charset="0"/>
              <a:cs typeface="Arial" pitchFamily="34" charset="0"/>
            </a:endParaRPr>
          </a:p>
          <a:p>
            <a:pPr marL="342900" indent="-342900">
              <a:buFont typeface="Wingdings" pitchFamily="2" charset="2"/>
              <a:buChar char="ü"/>
            </a:pPr>
            <a:r>
              <a:rPr lang="pt-BR" sz="2000" dirty="0" smtClean="0">
                <a:latin typeface="Arial" pitchFamily="34" charset="0"/>
                <a:cs typeface="Arial" pitchFamily="34" charset="0"/>
              </a:rPr>
              <a:t>Reforçar o sistema de atendimento aos clientes</a:t>
            </a:r>
          </a:p>
          <a:p>
            <a:pPr marL="342900" indent="-342900">
              <a:buFont typeface="Wingdings" pitchFamily="2" charset="2"/>
              <a:buChar char="ü"/>
            </a:pPr>
            <a:endParaRPr lang="pt-BR" sz="2000" dirty="0" smtClean="0">
              <a:latin typeface="Arial" pitchFamily="34" charset="0"/>
              <a:cs typeface="Arial" pitchFamily="34" charset="0"/>
            </a:endParaRPr>
          </a:p>
          <a:p>
            <a:pPr marL="342900" indent="-342900">
              <a:buFont typeface="Wingdings" pitchFamily="2" charset="2"/>
              <a:buChar char="ü"/>
            </a:pPr>
            <a:r>
              <a:rPr lang="pt-BR" sz="2000" dirty="0" smtClean="0">
                <a:latin typeface="Arial" pitchFamily="34" charset="0"/>
                <a:cs typeface="Arial" pitchFamily="34" charset="0"/>
              </a:rPr>
              <a:t>Identificar um interlocutor único que fale com a CAIXA, em nome da construtora</a:t>
            </a:r>
          </a:p>
          <a:p>
            <a:pPr marL="342900" indent="-342900">
              <a:buFont typeface="Wingdings" pitchFamily="2" charset="2"/>
              <a:buChar char="ü"/>
            </a:pPr>
            <a:endParaRPr lang="pt-BR" sz="2000" dirty="0" smtClean="0">
              <a:latin typeface="Arial" pitchFamily="34" charset="0"/>
              <a:cs typeface="Arial" pitchFamily="34" charset="0"/>
            </a:endParaRPr>
          </a:p>
        </p:txBody>
      </p:sp>
      <p:sp>
        <p:nvSpPr>
          <p:cNvPr id="4" name="CaixaDeTexto 3"/>
          <p:cNvSpPr txBox="1"/>
          <p:nvPr/>
        </p:nvSpPr>
        <p:spPr>
          <a:xfrm>
            <a:off x="625350" y="260648"/>
            <a:ext cx="8339138" cy="461665"/>
          </a:xfrm>
          <a:prstGeom prst="rect">
            <a:avLst/>
          </a:prstGeom>
          <a:solidFill>
            <a:srgbClr val="0070C0"/>
          </a:solidFill>
        </p:spPr>
        <p:txBody>
          <a:bodyPr wrap="square" rtlCol="0">
            <a:spAutoFit/>
          </a:bodyPr>
          <a:lstStyle/>
          <a:p>
            <a:r>
              <a:rPr lang="pt-BR" sz="2400" b="1" dirty="0" smtClean="0">
                <a:solidFill>
                  <a:schemeClr val="bg1"/>
                </a:solidFill>
                <a:latin typeface="Arial" pitchFamily="34" charset="0"/>
                <a:cs typeface="Arial" pitchFamily="34" charset="0"/>
              </a:rPr>
              <a:t>Construtoras</a:t>
            </a:r>
            <a:endParaRPr lang="pt-BR" sz="2400" b="1" dirty="0">
              <a:solidFill>
                <a:schemeClr val="bg1"/>
              </a:solidFill>
              <a:latin typeface="Arial" pitchFamily="34" charset="0"/>
              <a:cs typeface="Arial" pitchFamily="34" charset="0"/>
            </a:endParaRPr>
          </a:p>
        </p:txBody>
      </p:sp>
      <p:sp>
        <p:nvSpPr>
          <p:cNvPr id="6" name="Retângulo 5"/>
          <p:cNvSpPr/>
          <p:nvPr/>
        </p:nvSpPr>
        <p:spPr>
          <a:xfrm>
            <a:off x="625350" y="4653136"/>
            <a:ext cx="7979098" cy="1296144"/>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600" b="1" dirty="0" smtClean="0">
                <a:latin typeface="Arial" pitchFamily="34" charset="0"/>
                <a:cs typeface="Arial" pitchFamily="34" charset="0"/>
              </a:rPr>
              <a:t>Garantir </a:t>
            </a:r>
            <a:r>
              <a:rPr lang="pt-BR" sz="2400" b="1" dirty="0" smtClean="0">
                <a:latin typeface="Arial" pitchFamily="34" charset="0"/>
                <a:cs typeface="Arial" pitchFamily="34" charset="0"/>
              </a:rPr>
              <a:t>entrega qualificada dos empreendimentos e </a:t>
            </a:r>
            <a:r>
              <a:rPr lang="pt-BR" sz="2600" b="1" dirty="0" smtClean="0">
                <a:latin typeface="Arial" pitchFamily="34" charset="0"/>
                <a:cs typeface="Arial" pitchFamily="34" charset="0"/>
              </a:rPr>
              <a:t>a correção, com tempestividade e efetividade, de 100% das ocorrências registradas </a:t>
            </a:r>
            <a:endParaRPr lang="pt-BR" sz="2600" b="1" dirty="0">
              <a:latin typeface="Arial" pitchFamily="34" charset="0"/>
              <a:cs typeface="Arial" pitchFamily="34" charset="0"/>
            </a:endParaRPr>
          </a:p>
        </p:txBody>
      </p:sp>
    </p:spTree>
    <p:extLst>
      <p:ext uri="{BB962C8B-B14F-4D97-AF65-F5344CB8AC3E}">
        <p14:creationId xmlns:p14="http://schemas.microsoft.com/office/powerpoint/2010/main" val="2003900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25350" y="260648"/>
            <a:ext cx="8339138" cy="461665"/>
          </a:xfrm>
          <a:prstGeom prst="rect">
            <a:avLst/>
          </a:prstGeom>
          <a:solidFill>
            <a:srgbClr val="0070C0"/>
          </a:solidFill>
        </p:spPr>
        <p:txBody>
          <a:bodyPr wrap="square" rtlCol="0">
            <a:spAutoFit/>
          </a:bodyPr>
          <a:lstStyle/>
          <a:p>
            <a:r>
              <a:rPr lang="pt-BR" sz="2400" b="1" dirty="0" smtClean="0">
                <a:solidFill>
                  <a:schemeClr val="bg1"/>
                </a:solidFill>
                <a:latin typeface="Arial" pitchFamily="34" charset="0"/>
                <a:cs typeface="Arial" pitchFamily="34" charset="0"/>
              </a:rPr>
              <a:t>Transparência</a:t>
            </a:r>
            <a:endParaRPr lang="pt-BR" sz="2400" b="1" dirty="0">
              <a:solidFill>
                <a:schemeClr val="bg1"/>
              </a:solidFill>
              <a:latin typeface="Arial" pitchFamily="34" charset="0"/>
              <a:cs typeface="Arial" pitchFamily="34" charset="0"/>
            </a:endParaRPr>
          </a:p>
        </p:txBody>
      </p:sp>
      <p:sp>
        <p:nvSpPr>
          <p:cNvPr id="6" name="Retângulo 5"/>
          <p:cNvSpPr/>
          <p:nvPr/>
        </p:nvSpPr>
        <p:spPr>
          <a:xfrm>
            <a:off x="625350" y="2132856"/>
            <a:ext cx="7979098" cy="208823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latin typeface="Arial" pitchFamily="34" charset="0"/>
                <a:cs typeface="Arial" pitchFamily="34" charset="0"/>
              </a:rPr>
              <a:t>A partir de Abril de 2013 todas as informações obtidas pelo De Olho na Qualidade do Minha Casa Minha Vida passam a ser publicadas, de forma a garantir total transparências às ações que estão sendo implementadas.</a:t>
            </a:r>
          </a:p>
        </p:txBody>
      </p:sp>
    </p:spTree>
    <p:extLst>
      <p:ext uri="{BB962C8B-B14F-4D97-AF65-F5344CB8AC3E}">
        <p14:creationId xmlns:p14="http://schemas.microsoft.com/office/powerpoint/2010/main" val="2163590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80320" y="2607047"/>
            <a:ext cx="7772400" cy="1470025"/>
          </a:xfrm>
        </p:spPr>
        <p:txBody>
          <a:bodyPr/>
          <a:lstStyle/>
          <a:p>
            <a:r>
              <a:rPr lang="pt-BR" sz="3600" b="1" dirty="0" smtClean="0">
                <a:latin typeface="Arial" pitchFamily="34" charset="0"/>
                <a:cs typeface="Arial" pitchFamily="34" charset="0"/>
              </a:rPr>
              <a:t>	CAIXA E </a:t>
            </a:r>
            <a:br>
              <a:rPr lang="pt-BR" sz="3600" b="1" dirty="0" smtClean="0">
                <a:latin typeface="Arial" pitchFamily="34" charset="0"/>
                <a:cs typeface="Arial" pitchFamily="34" charset="0"/>
              </a:rPr>
            </a:br>
            <a:r>
              <a:rPr lang="pt-BR" sz="3600" b="1" dirty="0" smtClean="0">
                <a:latin typeface="Arial" pitchFamily="34" charset="0"/>
                <a:cs typeface="Arial" pitchFamily="34" charset="0"/>
              </a:rPr>
              <a:t>        SINDUSCON</a:t>
            </a:r>
            <a:br>
              <a:rPr lang="pt-BR" sz="3600" b="1" dirty="0" smtClean="0">
                <a:latin typeface="Arial" pitchFamily="34" charset="0"/>
                <a:cs typeface="Arial" pitchFamily="34" charset="0"/>
              </a:rPr>
            </a:br>
            <a:endParaRPr lang="pt-BR" sz="3600" b="1" dirty="0">
              <a:latin typeface="Arial" pitchFamily="34" charset="0"/>
              <a:cs typeface="Arial"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5004" y="0"/>
            <a:ext cx="519899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882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7504" y="2607047"/>
            <a:ext cx="7772400" cy="1470025"/>
          </a:xfrm>
        </p:spPr>
        <p:txBody>
          <a:bodyPr/>
          <a:lstStyle/>
          <a:p>
            <a:pPr algn="l"/>
            <a:r>
              <a:rPr lang="pt-BR" sz="3600" b="1" dirty="0" smtClean="0">
                <a:latin typeface="Arial" pitchFamily="34" charset="0"/>
                <a:cs typeface="Arial" pitchFamily="34" charset="0"/>
              </a:rPr>
              <a:t>AÇÕES</a:t>
            </a:r>
            <a:br>
              <a:rPr lang="pt-BR" sz="3600" b="1" dirty="0" smtClean="0">
                <a:latin typeface="Arial" pitchFamily="34" charset="0"/>
                <a:cs typeface="Arial" pitchFamily="34" charset="0"/>
              </a:rPr>
            </a:br>
            <a:r>
              <a:rPr lang="pt-BR" sz="3600" b="1" dirty="0" smtClean="0">
                <a:latin typeface="Arial" pitchFamily="34" charset="0"/>
                <a:cs typeface="Arial" pitchFamily="34" charset="0"/>
              </a:rPr>
              <a:t>DECORRENTES</a:t>
            </a:r>
            <a:endParaRPr lang="pt-BR" sz="3600" b="1" dirty="0">
              <a:latin typeface="Arial" pitchFamily="34" charset="0"/>
              <a:cs typeface="Arial"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5004" y="0"/>
            <a:ext cx="519899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3837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sz="3600" b="1" dirty="0" smtClean="0">
                <a:latin typeface="Arial" pitchFamily="34" charset="0"/>
                <a:cs typeface="Arial" pitchFamily="34" charset="0"/>
              </a:rPr>
              <a:t>Minha Casa Minha Vida e a qualidade das construções</a:t>
            </a:r>
            <a:endParaRPr lang="pt-BR" sz="3600" b="1" dirty="0">
              <a:latin typeface="Arial" pitchFamily="34" charset="0"/>
              <a:cs typeface="Arial" pitchFamily="34" charset="0"/>
            </a:endParaRPr>
          </a:p>
        </p:txBody>
      </p:sp>
    </p:spTree>
    <p:extLst>
      <p:ext uri="{BB962C8B-B14F-4D97-AF65-F5344CB8AC3E}">
        <p14:creationId xmlns:p14="http://schemas.microsoft.com/office/powerpoint/2010/main" val="235545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bordas.png"/>
          <p:cNvPicPr>
            <a:picLocks noChangeAspect="1"/>
          </p:cNvPicPr>
          <p:nvPr/>
        </p:nvPicPr>
        <p:blipFill>
          <a:blip r:embed="rId2">
            <a:extLst>
              <a:ext uri="{28A0092B-C50C-407E-A947-70E740481C1C}">
                <a14:useLocalDpi xmlns:a14="http://schemas.microsoft.com/office/drawing/2010/main" val="0"/>
              </a:ext>
            </a:extLst>
          </a:blip>
          <a:srcRect t="88377"/>
          <a:stretch>
            <a:fillRect/>
          </a:stretch>
        </p:blipFill>
        <p:spPr bwMode="auto">
          <a:xfrm>
            <a:off x="4763" y="6061075"/>
            <a:ext cx="9134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0" y="6581775"/>
            <a:ext cx="3384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i="1">
                <a:solidFill>
                  <a:srgbClr val="376092"/>
                </a:solidFill>
                <a:ea typeface="MS PGothic" panose="020B0600070205080204" pitchFamily="34" charset="-128"/>
              </a:rPr>
              <a:t>Projeções: SUPLA/Cenários</a:t>
            </a:r>
            <a:endParaRPr lang="pt-BR" sz="1000" i="1">
              <a:solidFill>
                <a:srgbClr val="376092"/>
              </a:solidFill>
              <a:ea typeface="MS PGothic" panose="020B0600070205080204" pitchFamily="34" charset="-128"/>
            </a:endParaRPr>
          </a:p>
        </p:txBody>
      </p:sp>
      <p:pic>
        <p:nvPicPr>
          <p:cNvPr id="2052" name="Picture 10" descr="bordas.png"/>
          <p:cNvPicPr>
            <a:picLocks noChangeAspect="1"/>
          </p:cNvPicPr>
          <p:nvPr/>
        </p:nvPicPr>
        <p:blipFill>
          <a:blip r:embed="rId2">
            <a:extLst>
              <a:ext uri="{28A0092B-C50C-407E-A947-70E740481C1C}">
                <a14:useLocalDpi xmlns:a14="http://schemas.microsoft.com/office/drawing/2010/main" val="0"/>
              </a:ext>
            </a:extLst>
          </a:blip>
          <a:srcRect t="88377"/>
          <a:stretch>
            <a:fillRect/>
          </a:stretch>
        </p:blipFill>
        <p:spPr bwMode="auto">
          <a:xfrm>
            <a:off x="4763" y="6061075"/>
            <a:ext cx="9134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67" descr="logo-Brasil.png"/>
          <p:cNvPicPr>
            <a:picLocks noChangeAspect="1"/>
          </p:cNvPicPr>
          <p:nvPr/>
        </p:nvPicPr>
        <p:blipFill>
          <a:blip r:embed="rId3" cstate="print">
            <a:extLst>
              <a:ext uri="{28A0092B-C50C-407E-A947-70E740481C1C}">
                <a14:useLocalDpi xmlns:a14="http://schemas.microsoft.com/office/drawing/2010/main" val="0"/>
              </a:ext>
            </a:extLst>
          </a:blip>
          <a:srcRect l="79193" t="88889"/>
          <a:stretch>
            <a:fillRect/>
          </a:stretch>
        </p:blipFill>
        <p:spPr bwMode="auto">
          <a:xfrm>
            <a:off x="8277225" y="6511925"/>
            <a:ext cx="8620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Logo_CAIXA_3D_Positiva_Conceit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47075" y="88900"/>
            <a:ext cx="698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8"/>
          <p:cNvSpPr txBox="1">
            <a:spLocks noChangeArrowheads="1"/>
          </p:cNvSpPr>
          <p:nvPr/>
        </p:nvSpPr>
        <p:spPr bwMode="auto">
          <a:xfrm>
            <a:off x="484839" y="1084848"/>
            <a:ext cx="8528050" cy="5262979"/>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22225"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None/>
            </a:pPr>
            <a:r>
              <a:rPr lang="pt-BR" sz="2800" b="1" dirty="0" smtClean="0">
                <a:latin typeface="Calibri" panose="020F0502020204030204" pitchFamily="34" charset="0"/>
                <a:ea typeface="MS PGothic" panose="020B0600070205080204" pitchFamily="34" charset="-128"/>
              </a:rPr>
              <a:t>			Aprimoramentos para MCMV Faixa I</a:t>
            </a:r>
          </a:p>
          <a:p>
            <a:pPr marL="514350" indent="-514350" eaLnBrk="1" hangingPunct="1">
              <a:lnSpc>
                <a:spcPct val="90000"/>
              </a:lnSpc>
              <a:spcBef>
                <a:spcPct val="50000"/>
              </a:spcBef>
              <a:buFontTx/>
              <a:buAutoNum type="arabicPeriod"/>
            </a:pPr>
            <a:r>
              <a:rPr lang="pt-BR" sz="2800" b="1" dirty="0" smtClean="0">
                <a:latin typeface="Calibri" panose="020F0502020204030204" pitchFamily="34" charset="0"/>
                <a:ea typeface="MS PGothic" panose="020B0600070205080204" pitchFamily="34" charset="-128"/>
              </a:rPr>
              <a:t>Alteração </a:t>
            </a:r>
            <a:r>
              <a:rPr lang="pt-BR" sz="2800" b="1" dirty="0">
                <a:latin typeface="Calibri" panose="020F0502020204030204" pitchFamily="34" charset="0"/>
                <a:ea typeface="MS PGothic" panose="020B0600070205080204" pitchFamily="34" charset="-128"/>
              </a:rPr>
              <a:t>do Rito de Acompanhamento de </a:t>
            </a:r>
            <a:r>
              <a:rPr lang="pt-BR" sz="2800" b="1" dirty="0" smtClean="0">
                <a:latin typeface="Calibri" panose="020F0502020204030204" pitchFamily="34" charset="0"/>
                <a:ea typeface="MS PGothic" panose="020B0600070205080204" pitchFamily="34" charset="-128"/>
              </a:rPr>
              <a:t>Obra</a:t>
            </a:r>
          </a:p>
          <a:p>
            <a:pPr marL="514350" indent="-514350">
              <a:lnSpc>
                <a:spcPct val="90000"/>
              </a:lnSpc>
              <a:spcBef>
                <a:spcPct val="50000"/>
              </a:spcBef>
              <a:buFontTx/>
              <a:buAutoNum type="arabicPeriod"/>
            </a:pPr>
            <a:r>
              <a:rPr lang="pt-BR" sz="2800" b="1" dirty="0" smtClean="0">
                <a:latin typeface="Calibri" panose="020F0502020204030204" pitchFamily="34" charset="0"/>
                <a:ea typeface="MS PGothic" panose="020B0600070205080204" pitchFamily="34" charset="-128"/>
              </a:rPr>
              <a:t>Vistoria Final e Recebimento dos Empreendimentos</a:t>
            </a:r>
          </a:p>
          <a:p>
            <a:pPr marL="514350" indent="-514350">
              <a:lnSpc>
                <a:spcPct val="90000"/>
              </a:lnSpc>
              <a:spcBef>
                <a:spcPct val="50000"/>
              </a:spcBef>
              <a:buFontTx/>
              <a:buAutoNum type="arabicPeriod"/>
            </a:pPr>
            <a:r>
              <a:rPr lang="pt-BR" sz="2800" b="1" dirty="0" smtClean="0">
                <a:latin typeface="Calibri" panose="020F0502020204030204" pitchFamily="34" charset="0"/>
                <a:ea typeface="MS PGothic" panose="020B0600070205080204" pitchFamily="34" charset="-128"/>
              </a:rPr>
              <a:t>Mutirão </a:t>
            </a:r>
            <a:r>
              <a:rPr lang="pt-BR" sz="2800" b="1" dirty="0">
                <a:latin typeface="Calibri" panose="020F0502020204030204" pitchFamily="34" charset="0"/>
                <a:ea typeface="MS PGothic" panose="020B0600070205080204" pitchFamily="34" charset="-128"/>
              </a:rPr>
              <a:t>de Visitação aos Empreendimentos </a:t>
            </a:r>
            <a:r>
              <a:rPr lang="pt-BR" sz="2800" b="1" dirty="0" smtClean="0">
                <a:latin typeface="Calibri" panose="020F0502020204030204" pitchFamily="34" charset="0"/>
                <a:ea typeface="MS PGothic" panose="020B0600070205080204" pitchFamily="34" charset="-128"/>
              </a:rPr>
              <a:t>Entregues</a:t>
            </a:r>
          </a:p>
          <a:p>
            <a:pPr marL="514350" indent="-514350">
              <a:lnSpc>
                <a:spcPct val="90000"/>
              </a:lnSpc>
              <a:spcBef>
                <a:spcPct val="50000"/>
              </a:spcBef>
              <a:buFontTx/>
              <a:buAutoNum type="arabicPeriod"/>
            </a:pPr>
            <a:r>
              <a:rPr lang="pt-BR" sz="2800" b="1" dirty="0" smtClean="0">
                <a:latin typeface="Calibri" panose="020F0502020204030204" pitchFamily="34" charset="0"/>
                <a:ea typeface="MS PGothic" panose="020B0600070205080204" pitchFamily="34" charset="-128"/>
              </a:rPr>
              <a:t>Aprimoramento do Rito de Entrega das Unidades Habitacionais</a:t>
            </a:r>
          </a:p>
          <a:p>
            <a:pPr marL="514350" indent="-514350">
              <a:lnSpc>
                <a:spcPct val="90000"/>
              </a:lnSpc>
              <a:spcBef>
                <a:spcPct val="50000"/>
              </a:spcBef>
              <a:buFontTx/>
              <a:buAutoNum type="arabicPeriod"/>
            </a:pPr>
            <a:r>
              <a:rPr lang="pt-BR" sz="2800" b="1" dirty="0" smtClean="0">
                <a:latin typeface="Calibri" panose="020F0502020204030204" pitchFamily="34" charset="0"/>
                <a:ea typeface="MS PGothic" panose="020B0600070205080204" pitchFamily="34" charset="-128"/>
              </a:rPr>
              <a:t>Alteração do Rito para Recuperação de Vícios Construtivos nas FAIXAS I, II e III</a:t>
            </a:r>
            <a:endParaRPr lang="pt-BR" sz="2800" b="1" dirty="0">
              <a:latin typeface="Calibri" panose="020F0502020204030204" pitchFamily="34" charset="0"/>
              <a:ea typeface="MS PGothic" panose="020B0600070205080204" pitchFamily="34" charset="-128"/>
            </a:endParaRPr>
          </a:p>
          <a:p>
            <a:pPr marL="514350" indent="-514350" algn="ctr" eaLnBrk="1" hangingPunct="1">
              <a:lnSpc>
                <a:spcPct val="90000"/>
              </a:lnSpc>
              <a:spcBef>
                <a:spcPct val="50000"/>
              </a:spcBef>
              <a:buFontTx/>
              <a:buAutoNum type="arabicPeriod"/>
            </a:pPr>
            <a:endParaRPr lang="pt-BR" sz="2800" b="1" dirty="0">
              <a:latin typeface="Calibri" panose="020F0502020204030204" pitchFamily="34" charset="0"/>
              <a:ea typeface="MS PGothic" panose="020B0600070205080204" pitchFamily="34" charset="-128"/>
            </a:endParaRP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181810"/>
            <a:ext cx="1063604" cy="140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96040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bordas.png"/>
          <p:cNvPicPr>
            <a:picLocks noChangeAspect="1"/>
          </p:cNvPicPr>
          <p:nvPr/>
        </p:nvPicPr>
        <p:blipFill>
          <a:blip r:embed="rId2">
            <a:extLst>
              <a:ext uri="{28A0092B-C50C-407E-A947-70E740481C1C}">
                <a14:useLocalDpi xmlns:a14="http://schemas.microsoft.com/office/drawing/2010/main" val="0"/>
              </a:ext>
            </a:extLst>
          </a:blip>
          <a:srcRect t="88377"/>
          <a:stretch>
            <a:fillRect/>
          </a:stretch>
        </p:blipFill>
        <p:spPr bwMode="auto">
          <a:xfrm>
            <a:off x="4763" y="6061075"/>
            <a:ext cx="9134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0" y="6581775"/>
            <a:ext cx="3384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i="1">
                <a:solidFill>
                  <a:srgbClr val="376092"/>
                </a:solidFill>
                <a:ea typeface="MS PGothic" panose="020B0600070205080204" pitchFamily="34" charset="-128"/>
              </a:rPr>
              <a:t>Projeções: SUPLA/Cenários</a:t>
            </a:r>
            <a:endParaRPr lang="pt-BR" sz="1000" i="1">
              <a:solidFill>
                <a:srgbClr val="376092"/>
              </a:solidFill>
              <a:ea typeface="MS PGothic" panose="020B0600070205080204" pitchFamily="34" charset="-128"/>
            </a:endParaRPr>
          </a:p>
        </p:txBody>
      </p:sp>
      <p:pic>
        <p:nvPicPr>
          <p:cNvPr id="2052" name="Picture 10" descr="bordas.png"/>
          <p:cNvPicPr>
            <a:picLocks noChangeAspect="1"/>
          </p:cNvPicPr>
          <p:nvPr/>
        </p:nvPicPr>
        <p:blipFill>
          <a:blip r:embed="rId2">
            <a:extLst>
              <a:ext uri="{28A0092B-C50C-407E-A947-70E740481C1C}">
                <a14:useLocalDpi xmlns:a14="http://schemas.microsoft.com/office/drawing/2010/main" val="0"/>
              </a:ext>
            </a:extLst>
          </a:blip>
          <a:srcRect t="88377"/>
          <a:stretch>
            <a:fillRect/>
          </a:stretch>
        </p:blipFill>
        <p:spPr bwMode="auto">
          <a:xfrm>
            <a:off x="4763" y="6061075"/>
            <a:ext cx="9134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67" descr="logo-Brasil.png"/>
          <p:cNvPicPr>
            <a:picLocks noChangeAspect="1"/>
          </p:cNvPicPr>
          <p:nvPr/>
        </p:nvPicPr>
        <p:blipFill>
          <a:blip r:embed="rId3" cstate="print">
            <a:extLst>
              <a:ext uri="{28A0092B-C50C-407E-A947-70E740481C1C}">
                <a14:useLocalDpi xmlns:a14="http://schemas.microsoft.com/office/drawing/2010/main" val="0"/>
              </a:ext>
            </a:extLst>
          </a:blip>
          <a:srcRect l="79193" t="88889"/>
          <a:stretch>
            <a:fillRect/>
          </a:stretch>
        </p:blipFill>
        <p:spPr bwMode="auto">
          <a:xfrm>
            <a:off x="8277225" y="6511925"/>
            <a:ext cx="8620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Logo_CAIXA_3D_Positiva_Conceit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47075" y="88900"/>
            <a:ext cx="698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8"/>
          <p:cNvSpPr txBox="1">
            <a:spLocks noChangeArrowheads="1"/>
          </p:cNvSpPr>
          <p:nvPr/>
        </p:nvSpPr>
        <p:spPr bwMode="auto">
          <a:xfrm>
            <a:off x="468313" y="549275"/>
            <a:ext cx="8528050" cy="868363"/>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22225"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50000"/>
              </a:spcBef>
              <a:buFontTx/>
              <a:buNone/>
            </a:pPr>
            <a:r>
              <a:rPr lang="pt-BR" sz="2800" b="1" dirty="0" smtClean="0">
                <a:solidFill>
                  <a:schemeClr val="accent2"/>
                </a:solidFill>
                <a:latin typeface="Calibri" panose="020F0502020204030204" pitchFamily="34" charset="0"/>
                <a:ea typeface="MS PGothic" panose="020B0600070205080204" pitchFamily="34" charset="-128"/>
              </a:rPr>
              <a:t>Alteração </a:t>
            </a:r>
            <a:r>
              <a:rPr lang="pt-BR" sz="2800" b="1" dirty="0">
                <a:solidFill>
                  <a:schemeClr val="accent2"/>
                </a:solidFill>
                <a:latin typeface="Calibri" panose="020F0502020204030204" pitchFamily="34" charset="0"/>
                <a:ea typeface="MS PGothic" panose="020B0600070205080204" pitchFamily="34" charset="-128"/>
              </a:rPr>
              <a:t>do Rito de Acompanhamento de Obra MCMV Faixa I</a:t>
            </a:r>
            <a:endParaRPr lang="pt-BR" sz="2800" b="1" dirty="0">
              <a:latin typeface="Calibri" panose="020F0502020204030204" pitchFamily="34" charset="0"/>
              <a:ea typeface="MS PGothic" panose="020B0600070205080204" pitchFamily="34" charset="-128"/>
            </a:endParaRPr>
          </a:p>
        </p:txBody>
      </p:sp>
      <p:sp>
        <p:nvSpPr>
          <p:cNvPr id="2" name="CaixaDeTexto 1"/>
          <p:cNvSpPr txBox="1"/>
          <p:nvPr/>
        </p:nvSpPr>
        <p:spPr>
          <a:xfrm>
            <a:off x="179388" y="1412875"/>
            <a:ext cx="8816975" cy="4093428"/>
          </a:xfrm>
          <a:prstGeom prst="rect">
            <a:avLst/>
          </a:prstGeom>
          <a:noFill/>
        </p:spPr>
        <p:txBody>
          <a:bodyPr>
            <a:spAutoFit/>
          </a:bodyPr>
          <a:lstStyle/>
          <a:p>
            <a:pPr eaLnBrk="1" hangingPunct="1">
              <a:defRPr/>
            </a:pPr>
            <a:r>
              <a:rPr lang="pt-BR" sz="2000" dirty="0">
                <a:solidFill>
                  <a:srgbClr val="FF6600"/>
                </a:solidFill>
              </a:rPr>
              <a:t>Atual</a:t>
            </a:r>
          </a:p>
          <a:p>
            <a:pPr marL="342900" indent="-342900" eaLnBrk="1" hangingPunct="1">
              <a:buFont typeface="Arial" panose="020B0604020202020204" pitchFamily="34" charset="0"/>
              <a:buChar char="•"/>
              <a:defRPr/>
            </a:pPr>
            <a:r>
              <a:rPr lang="pt-BR" sz="2000" dirty="0"/>
              <a:t>Medição Mensal</a:t>
            </a:r>
          </a:p>
          <a:p>
            <a:pPr marL="342900" indent="-342900" eaLnBrk="1" hangingPunct="1">
              <a:buFont typeface="Arial" panose="020B0604020202020204" pitchFamily="34" charset="0"/>
              <a:buChar char="•"/>
              <a:defRPr/>
            </a:pPr>
            <a:r>
              <a:rPr lang="pt-BR" sz="2000" dirty="0"/>
              <a:t>Vistorias adicionais recomendadas - empreendimentos com mais de 500 UH – antecipação de problemas, foco qualidade e cumprimento de especificações</a:t>
            </a:r>
          </a:p>
          <a:p>
            <a:pPr marL="342900" indent="-342900" eaLnBrk="1" hangingPunct="1">
              <a:buFont typeface="Arial" panose="020B0604020202020204" pitchFamily="34" charset="0"/>
              <a:buChar char="•"/>
              <a:defRPr/>
            </a:pPr>
            <a:endParaRPr lang="pt-BR" sz="2000" dirty="0"/>
          </a:p>
          <a:p>
            <a:pPr eaLnBrk="1" hangingPunct="1">
              <a:defRPr/>
            </a:pPr>
            <a:r>
              <a:rPr lang="pt-BR" sz="2000" dirty="0" smtClean="0">
                <a:solidFill>
                  <a:srgbClr val="FF6600"/>
                </a:solidFill>
              </a:rPr>
              <a:t>Nova rotina</a:t>
            </a:r>
          </a:p>
          <a:p>
            <a:pPr marL="342900" indent="-342900" eaLnBrk="1" hangingPunct="1">
              <a:buFont typeface="Arial" panose="020B0604020202020204" pitchFamily="34" charset="0"/>
              <a:buChar char="•"/>
              <a:defRPr/>
            </a:pPr>
            <a:r>
              <a:rPr lang="pt-BR" sz="2000" dirty="0" smtClean="0"/>
              <a:t>Medição </a:t>
            </a:r>
            <a:r>
              <a:rPr lang="pt-BR" sz="2000" dirty="0"/>
              <a:t>mensal</a:t>
            </a:r>
          </a:p>
          <a:p>
            <a:pPr marL="342900" indent="-342900">
              <a:buFont typeface="Arial" panose="020B0604020202020204" pitchFamily="34" charset="0"/>
              <a:buChar char="•"/>
              <a:defRPr/>
            </a:pPr>
            <a:r>
              <a:rPr lang="pt-BR" sz="2000" dirty="0"/>
              <a:t>Vistorias </a:t>
            </a:r>
            <a:r>
              <a:rPr lang="pt-BR" sz="2000" dirty="0" smtClean="0"/>
              <a:t>Semanais para antecipação </a:t>
            </a:r>
            <a:r>
              <a:rPr lang="pt-BR" sz="2000" dirty="0"/>
              <a:t>de problemas, foco qualidade e cumprimento de especificações</a:t>
            </a:r>
          </a:p>
          <a:p>
            <a:pPr marL="342900" indent="-342900" eaLnBrk="1" hangingPunct="1">
              <a:buFont typeface="Arial" panose="020B0604020202020204" pitchFamily="34" charset="0"/>
              <a:buChar char="•"/>
              <a:defRPr/>
            </a:pPr>
            <a:r>
              <a:rPr lang="pt-BR" sz="2000" dirty="0" smtClean="0"/>
              <a:t>Alterações </a:t>
            </a:r>
            <a:r>
              <a:rPr lang="pt-BR" sz="2000" dirty="0"/>
              <a:t>normativas: AE093 e HH151</a:t>
            </a:r>
          </a:p>
          <a:p>
            <a:pPr marL="342900" indent="-342900" eaLnBrk="1" hangingPunct="1">
              <a:buFont typeface="Arial" panose="020B0604020202020204" pitchFamily="34" charset="0"/>
              <a:buChar char="•"/>
              <a:defRPr/>
            </a:pPr>
            <a:r>
              <a:rPr lang="pt-BR" sz="2000" dirty="0"/>
              <a:t>Mobilização</a:t>
            </a:r>
            <a:r>
              <a:rPr lang="pt-BR" sz="2000" dirty="0" smtClean="0"/>
              <a:t>: Novos Editais Credenciados de Engenharia</a:t>
            </a:r>
            <a:r>
              <a:rPr lang="pt-BR" sz="2000" dirty="0"/>
              <a:t>	</a:t>
            </a:r>
          </a:p>
          <a:p>
            <a:pPr marL="342900" indent="-342900" eaLnBrk="1" hangingPunct="1">
              <a:buFont typeface="Arial" panose="020B0604020202020204" pitchFamily="34" charset="0"/>
              <a:buChar char="•"/>
              <a:defRPr/>
            </a:pPr>
            <a:endParaRPr lang="pt-BR" sz="2000" dirty="0"/>
          </a:p>
          <a:p>
            <a:pPr marL="342900" indent="-342900" eaLnBrk="1" hangingPunct="1">
              <a:buFont typeface="Arial" panose="020B0604020202020204" pitchFamily="34" charset="0"/>
              <a:buChar char="•"/>
              <a:defRPr/>
            </a:pPr>
            <a:endParaRPr lang="pt-BR" sz="2000" dirty="0"/>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0396" y="2684895"/>
            <a:ext cx="1063604" cy="140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23647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bordas.png"/>
          <p:cNvPicPr>
            <a:picLocks noChangeAspect="1"/>
          </p:cNvPicPr>
          <p:nvPr/>
        </p:nvPicPr>
        <p:blipFill>
          <a:blip r:embed="rId2">
            <a:extLst>
              <a:ext uri="{28A0092B-C50C-407E-A947-70E740481C1C}">
                <a14:useLocalDpi xmlns:a14="http://schemas.microsoft.com/office/drawing/2010/main" val="0"/>
              </a:ext>
            </a:extLst>
          </a:blip>
          <a:srcRect t="88377"/>
          <a:stretch>
            <a:fillRect/>
          </a:stretch>
        </p:blipFill>
        <p:spPr bwMode="auto">
          <a:xfrm>
            <a:off x="4763" y="6061075"/>
            <a:ext cx="9134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0" y="6581775"/>
            <a:ext cx="3384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i="1">
                <a:solidFill>
                  <a:srgbClr val="376092"/>
                </a:solidFill>
                <a:ea typeface="MS PGothic" panose="020B0600070205080204" pitchFamily="34" charset="-128"/>
              </a:rPr>
              <a:t>Projeções: SUPLA/Cenários</a:t>
            </a:r>
            <a:endParaRPr lang="pt-BR" sz="1000" i="1">
              <a:solidFill>
                <a:srgbClr val="376092"/>
              </a:solidFill>
              <a:ea typeface="MS PGothic" panose="020B0600070205080204" pitchFamily="34" charset="-128"/>
            </a:endParaRPr>
          </a:p>
        </p:txBody>
      </p:sp>
      <p:pic>
        <p:nvPicPr>
          <p:cNvPr id="2052" name="Picture 10" descr="bordas.png"/>
          <p:cNvPicPr>
            <a:picLocks noChangeAspect="1"/>
          </p:cNvPicPr>
          <p:nvPr/>
        </p:nvPicPr>
        <p:blipFill>
          <a:blip r:embed="rId2">
            <a:extLst>
              <a:ext uri="{28A0092B-C50C-407E-A947-70E740481C1C}">
                <a14:useLocalDpi xmlns:a14="http://schemas.microsoft.com/office/drawing/2010/main" val="0"/>
              </a:ext>
            </a:extLst>
          </a:blip>
          <a:srcRect t="88377"/>
          <a:stretch>
            <a:fillRect/>
          </a:stretch>
        </p:blipFill>
        <p:spPr bwMode="auto">
          <a:xfrm>
            <a:off x="4763" y="6061075"/>
            <a:ext cx="9134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67" descr="logo-Brasil.png"/>
          <p:cNvPicPr>
            <a:picLocks noChangeAspect="1"/>
          </p:cNvPicPr>
          <p:nvPr/>
        </p:nvPicPr>
        <p:blipFill>
          <a:blip r:embed="rId3" cstate="print">
            <a:extLst>
              <a:ext uri="{28A0092B-C50C-407E-A947-70E740481C1C}">
                <a14:useLocalDpi xmlns:a14="http://schemas.microsoft.com/office/drawing/2010/main" val="0"/>
              </a:ext>
            </a:extLst>
          </a:blip>
          <a:srcRect l="79193" t="88889"/>
          <a:stretch>
            <a:fillRect/>
          </a:stretch>
        </p:blipFill>
        <p:spPr bwMode="auto">
          <a:xfrm>
            <a:off x="8277225" y="6511925"/>
            <a:ext cx="8620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Logo_CAIXA_3D_Positiva_Conceit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47075" y="88900"/>
            <a:ext cx="698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8"/>
          <p:cNvSpPr txBox="1">
            <a:spLocks noChangeArrowheads="1"/>
          </p:cNvSpPr>
          <p:nvPr/>
        </p:nvSpPr>
        <p:spPr bwMode="auto">
          <a:xfrm>
            <a:off x="468313" y="549275"/>
            <a:ext cx="8528050" cy="480131"/>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22225"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50000"/>
              </a:spcBef>
              <a:buFontTx/>
              <a:buNone/>
            </a:pPr>
            <a:r>
              <a:rPr lang="pt-BR" sz="2800" b="1" dirty="0" smtClean="0">
                <a:solidFill>
                  <a:schemeClr val="accent2"/>
                </a:solidFill>
                <a:latin typeface="Calibri" panose="020F0502020204030204" pitchFamily="34" charset="0"/>
                <a:ea typeface="MS PGothic" panose="020B0600070205080204" pitchFamily="34" charset="-128"/>
              </a:rPr>
              <a:t>Vistoria Final e Recebimento dos Empreendimentos</a:t>
            </a:r>
            <a:endParaRPr lang="pt-BR" sz="2800" b="1" dirty="0">
              <a:latin typeface="Calibri" panose="020F0502020204030204" pitchFamily="34" charset="0"/>
              <a:ea typeface="MS PGothic" panose="020B0600070205080204" pitchFamily="34" charset="-128"/>
            </a:endParaRPr>
          </a:p>
        </p:txBody>
      </p:sp>
      <p:sp>
        <p:nvSpPr>
          <p:cNvPr id="2" name="CaixaDeTexto 1"/>
          <p:cNvSpPr txBox="1"/>
          <p:nvPr/>
        </p:nvSpPr>
        <p:spPr>
          <a:xfrm>
            <a:off x="179388" y="1412875"/>
            <a:ext cx="8816975" cy="707886"/>
          </a:xfrm>
          <a:prstGeom prst="rect">
            <a:avLst/>
          </a:prstGeom>
          <a:noFill/>
        </p:spPr>
        <p:txBody>
          <a:bodyPr>
            <a:spAutoFit/>
          </a:bodyPr>
          <a:lstStyle/>
          <a:p>
            <a:pPr marL="342900" indent="-342900" eaLnBrk="1" hangingPunct="1">
              <a:buFont typeface="Arial" panose="020B0604020202020204" pitchFamily="34" charset="0"/>
              <a:buChar char="•"/>
              <a:defRPr/>
            </a:pPr>
            <a:endParaRPr lang="pt-BR" sz="2000" dirty="0"/>
          </a:p>
          <a:p>
            <a:pPr marL="342900" indent="-342900" eaLnBrk="1" hangingPunct="1">
              <a:buFont typeface="Arial" panose="020B0604020202020204" pitchFamily="34" charset="0"/>
              <a:buChar char="•"/>
              <a:defRPr/>
            </a:pPr>
            <a:endParaRPr lang="pt-BR" sz="2000" dirty="0"/>
          </a:p>
        </p:txBody>
      </p:sp>
      <p:sp>
        <p:nvSpPr>
          <p:cNvPr id="9" name="CaixaDeTexto 8"/>
          <p:cNvSpPr txBox="1"/>
          <p:nvPr/>
        </p:nvSpPr>
        <p:spPr>
          <a:xfrm>
            <a:off x="331788" y="1565275"/>
            <a:ext cx="8816975" cy="707886"/>
          </a:xfrm>
          <a:prstGeom prst="rect">
            <a:avLst/>
          </a:prstGeom>
          <a:noFill/>
        </p:spPr>
        <p:txBody>
          <a:bodyPr>
            <a:spAutoFit/>
          </a:bodyPr>
          <a:lstStyle/>
          <a:p>
            <a:pPr marL="342900" indent="-342900" eaLnBrk="1" hangingPunct="1">
              <a:buFont typeface="Arial" panose="020B0604020202020204" pitchFamily="34" charset="0"/>
              <a:buChar char="•"/>
              <a:defRPr/>
            </a:pPr>
            <a:endParaRPr lang="pt-BR" sz="2000" dirty="0"/>
          </a:p>
          <a:p>
            <a:pPr marL="342900" indent="-342900" eaLnBrk="1" hangingPunct="1">
              <a:buFont typeface="Arial" panose="020B0604020202020204" pitchFamily="34" charset="0"/>
              <a:buChar char="•"/>
              <a:defRPr/>
            </a:pPr>
            <a:endParaRPr lang="pt-BR" sz="2000" dirty="0"/>
          </a:p>
        </p:txBody>
      </p:sp>
      <p:sp>
        <p:nvSpPr>
          <p:cNvPr id="10" name="Rectangle 3"/>
          <p:cNvSpPr txBox="1">
            <a:spLocks noChangeArrowheads="1"/>
          </p:cNvSpPr>
          <p:nvPr/>
        </p:nvSpPr>
        <p:spPr>
          <a:xfrm>
            <a:off x="32280" y="1226033"/>
            <a:ext cx="8785225" cy="4525963"/>
          </a:xfr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pt-BR" sz="2800" dirty="0" smtClean="0">
                <a:solidFill>
                  <a:srgbClr val="CC3300"/>
                </a:solidFill>
              </a:rPr>
              <a:t>Cartilha de Recebimento de Empreendimentos</a:t>
            </a:r>
          </a:p>
          <a:p>
            <a:pPr marL="0" indent="0" eaLnBrk="1" hangingPunct="1">
              <a:buNone/>
            </a:pPr>
            <a:endParaRPr lang="pt-BR" sz="2800" dirty="0" smtClean="0">
              <a:solidFill>
                <a:srgbClr val="CC3300"/>
              </a:solidFill>
            </a:endParaRPr>
          </a:p>
          <a:p>
            <a:pPr eaLnBrk="1" hangingPunct="1"/>
            <a:r>
              <a:rPr lang="pt-BR" sz="2400" dirty="0" smtClean="0"/>
              <a:t>Procedimentos de vistoria, notificação e prazos para revisão de serviços.</a:t>
            </a:r>
          </a:p>
          <a:p>
            <a:pPr eaLnBrk="1" hangingPunct="1"/>
            <a:r>
              <a:rPr lang="pt-BR" sz="2400" dirty="0" err="1" smtClean="0"/>
              <a:t>Check-list</a:t>
            </a:r>
            <a:r>
              <a:rPr lang="pt-BR" sz="2400" dirty="0" smtClean="0"/>
              <a:t> de verificação dos serviços realizados nas unidades habitacionais, nas áreas comuns e na infraestrutura.</a:t>
            </a:r>
          </a:p>
          <a:p>
            <a:pPr eaLnBrk="1" hangingPunct="1"/>
            <a:r>
              <a:rPr lang="pt-BR" sz="2400" dirty="0" smtClean="0"/>
              <a:t>Deve ocorrer preventivamente e no momento da conclusão das unidades pela construtora</a:t>
            </a:r>
          </a:p>
          <a:p>
            <a:pPr eaLnBrk="1" hangingPunct="1"/>
            <a:r>
              <a:rPr lang="pt-BR" sz="2400" dirty="0" smtClean="0"/>
              <a:t>Visa estabelecer o padrão de qualidade CAIXA.</a:t>
            </a:r>
          </a:p>
          <a:p>
            <a:pPr eaLnBrk="1" hangingPunct="1"/>
            <a:endParaRPr lang="pt-BR" sz="2800" dirty="0" smtClean="0"/>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159" y="940471"/>
            <a:ext cx="1063604" cy="140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10245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bordas.png"/>
          <p:cNvPicPr>
            <a:picLocks noChangeAspect="1"/>
          </p:cNvPicPr>
          <p:nvPr/>
        </p:nvPicPr>
        <p:blipFill>
          <a:blip r:embed="rId2">
            <a:extLst>
              <a:ext uri="{28A0092B-C50C-407E-A947-70E740481C1C}">
                <a14:useLocalDpi xmlns:a14="http://schemas.microsoft.com/office/drawing/2010/main" val="0"/>
              </a:ext>
            </a:extLst>
          </a:blip>
          <a:srcRect t="88377"/>
          <a:stretch>
            <a:fillRect/>
          </a:stretch>
        </p:blipFill>
        <p:spPr bwMode="auto">
          <a:xfrm>
            <a:off x="4763" y="6061075"/>
            <a:ext cx="9134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0" y="6581775"/>
            <a:ext cx="3384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i="1">
                <a:solidFill>
                  <a:srgbClr val="376092"/>
                </a:solidFill>
                <a:ea typeface="MS PGothic" panose="020B0600070205080204" pitchFamily="34" charset="-128"/>
              </a:rPr>
              <a:t>Projeções: SUPLA/Cenários</a:t>
            </a:r>
            <a:endParaRPr lang="pt-BR" sz="1000" i="1">
              <a:solidFill>
                <a:srgbClr val="376092"/>
              </a:solidFill>
              <a:ea typeface="MS PGothic" panose="020B0600070205080204" pitchFamily="34" charset="-128"/>
            </a:endParaRPr>
          </a:p>
        </p:txBody>
      </p:sp>
      <p:pic>
        <p:nvPicPr>
          <p:cNvPr id="3076" name="Picture 10" descr="bordas.png"/>
          <p:cNvPicPr>
            <a:picLocks noChangeAspect="1"/>
          </p:cNvPicPr>
          <p:nvPr/>
        </p:nvPicPr>
        <p:blipFill>
          <a:blip r:embed="rId2">
            <a:extLst>
              <a:ext uri="{28A0092B-C50C-407E-A947-70E740481C1C}">
                <a14:useLocalDpi xmlns:a14="http://schemas.microsoft.com/office/drawing/2010/main" val="0"/>
              </a:ext>
            </a:extLst>
          </a:blip>
          <a:srcRect t="88377"/>
          <a:stretch>
            <a:fillRect/>
          </a:stretch>
        </p:blipFill>
        <p:spPr bwMode="auto">
          <a:xfrm>
            <a:off x="4763" y="6061075"/>
            <a:ext cx="9134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67" descr="logo-Brasil.png"/>
          <p:cNvPicPr>
            <a:picLocks noChangeAspect="1"/>
          </p:cNvPicPr>
          <p:nvPr/>
        </p:nvPicPr>
        <p:blipFill>
          <a:blip r:embed="rId3" cstate="print">
            <a:extLst>
              <a:ext uri="{28A0092B-C50C-407E-A947-70E740481C1C}">
                <a14:useLocalDpi xmlns:a14="http://schemas.microsoft.com/office/drawing/2010/main" val="0"/>
              </a:ext>
            </a:extLst>
          </a:blip>
          <a:srcRect l="79193" t="88889"/>
          <a:stretch>
            <a:fillRect/>
          </a:stretch>
        </p:blipFill>
        <p:spPr bwMode="auto">
          <a:xfrm>
            <a:off x="8277225" y="6511925"/>
            <a:ext cx="8620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Logo_CAIXA_3D_Positiva_Conceit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47075" y="88900"/>
            <a:ext cx="698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8"/>
          <p:cNvSpPr txBox="1">
            <a:spLocks noChangeArrowheads="1"/>
          </p:cNvSpPr>
          <p:nvPr/>
        </p:nvSpPr>
        <p:spPr bwMode="auto">
          <a:xfrm>
            <a:off x="307975" y="454916"/>
            <a:ext cx="8528050" cy="480131"/>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22225"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50000"/>
              </a:spcBef>
              <a:buFontTx/>
              <a:buNone/>
            </a:pPr>
            <a:r>
              <a:rPr lang="pt-BR" sz="2800" b="1" dirty="0" smtClean="0">
                <a:solidFill>
                  <a:schemeClr val="accent2"/>
                </a:solidFill>
                <a:latin typeface="Calibri" panose="020F0502020204030204" pitchFamily="34" charset="0"/>
                <a:ea typeface="MS PGothic" panose="020B0600070205080204" pitchFamily="34" charset="-128"/>
              </a:rPr>
              <a:t>Mutirão </a:t>
            </a:r>
            <a:r>
              <a:rPr lang="pt-BR" sz="2800" b="1" dirty="0">
                <a:solidFill>
                  <a:schemeClr val="accent2"/>
                </a:solidFill>
                <a:latin typeface="Calibri" panose="020F0502020204030204" pitchFamily="34" charset="0"/>
                <a:ea typeface="MS PGothic" panose="020B0600070205080204" pitchFamily="34" charset="-128"/>
              </a:rPr>
              <a:t>de Visitação </a:t>
            </a:r>
            <a:r>
              <a:rPr lang="pt-BR" sz="2800" b="1" dirty="0" smtClean="0">
                <a:solidFill>
                  <a:schemeClr val="accent2"/>
                </a:solidFill>
                <a:latin typeface="Calibri" panose="020F0502020204030204" pitchFamily="34" charset="0"/>
                <a:ea typeface="MS PGothic" panose="020B0600070205080204" pitchFamily="34" charset="-128"/>
              </a:rPr>
              <a:t>aos </a:t>
            </a:r>
            <a:r>
              <a:rPr lang="pt-BR" sz="2800" b="1" dirty="0">
                <a:solidFill>
                  <a:schemeClr val="accent2"/>
                </a:solidFill>
                <a:latin typeface="Calibri" panose="020F0502020204030204" pitchFamily="34" charset="0"/>
                <a:ea typeface="MS PGothic" panose="020B0600070205080204" pitchFamily="34" charset="-128"/>
              </a:rPr>
              <a:t>Empreendimentos Entregues</a:t>
            </a:r>
            <a:endParaRPr lang="pt-BR" sz="2800" b="1" dirty="0">
              <a:latin typeface="Calibri" panose="020F0502020204030204" pitchFamily="34" charset="0"/>
              <a:ea typeface="MS PGothic" panose="020B0600070205080204" pitchFamily="34" charset="-128"/>
            </a:endParaRPr>
          </a:p>
        </p:txBody>
      </p:sp>
      <p:sp>
        <p:nvSpPr>
          <p:cNvPr id="2" name="CaixaDeTexto 1"/>
          <p:cNvSpPr txBox="1"/>
          <p:nvPr/>
        </p:nvSpPr>
        <p:spPr>
          <a:xfrm>
            <a:off x="171010" y="953617"/>
            <a:ext cx="8972990" cy="5324535"/>
          </a:xfrm>
          <a:prstGeom prst="rect">
            <a:avLst/>
          </a:prstGeom>
          <a:noFill/>
        </p:spPr>
        <p:txBody>
          <a:bodyPr wrap="square">
            <a:spAutoFit/>
          </a:bodyPr>
          <a:lstStyle/>
          <a:p>
            <a:pPr marL="342900" indent="-342900" eaLnBrk="1" hangingPunct="1">
              <a:buFont typeface="Arial" panose="020B0604020202020204" pitchFamily="34" charset="0"/>
              <a:buChar char="•"/>
              <a:defRPr/>
            </a:pPr>
            <a:r>
              <a:rPr lang="pt-BR" sz="2000" dirty="0" smtClean="0"/>
              <a:t>Vistorias </a:t>
            </a:r>
            <a:r>
              <a:rPr lang="pt-BR" sz="2000" dirty="0"/>
              <a:t>de </a:t>
            </a:r>
            <a:r>
              <a:rPr lang="pt-BR" sz="2000" dirty="0" smtClean="0"/>
              <a:t>Verificação das Condições Gerais – Faixa I</a:t>
            </a:r>
            <a:endParaRPr lang="pt-BR" sz="2000" dirty="0"/>
          </a:p>
          <a:p>
            <a:pPr marL="2628900" lvl="5" indent="-342900">
              <a:buFont typeface="Arial" panose="020B0604020202020204" pitchFamily="34" charset="0"/>
              <a:buChar char="•"/>
              <a:defRPr/>
            </a:pPr>
            <a:r>
              <a:rPr lang="pt-BR" sz="2000" dirty="0"/>
              <a:t>Contato com o Síndico</a:t>
            </a:r>
          </a:p>
          <a:p>
            <a:pPr marL="2628900" lvl="5" indent="-342900">
              <a:buFont typeface="Arial" panose="020B0604020202020204" pitchFamily="34" charset="0"/>
              <a:buChar char="•"/>
              <a:defRPr/>
            </a:pPr>
            <a:r>
              <a:rPr lang="pt-BR" sz="2000" dirty="0"/>
              <a:t>Vícios Construtivos</a:t>
            </a:r>
          </a:p>
          <a:p>
            <a:pPr marL="2628900" lvl="5" indent="-342900">
              <a:buFont typeface="Arial" panose="020B0604020202020204" pitchFamily="34" charset="0"/>
              <a:buChar char="•"/>
              <a:defRPr/>
            </a:pPr>
            <a:r>
              <a:rPr lang="pt-BR" sz="2000" dirty="0"/>
              <a:t>Danos Físicos</a:t>
            </a:r>
          </a:p>
          <a:p>
            <a:pPr marL="2628900" lvl="5" indent="-342900">
              <a:buFont typeface="Arial" panose="020B0604020202020204" pitchFamily="34" charset="0"/>
              <a:buChar char="•"/>
              <a:defRPr/>
            </a:pPr>
            <a:r>
              <a:rPr lang="pt-BR" sz="2000" dirty="0"/>
              <a:t>Condições de Manutenção</a:t>
            </a:r>
          </a:p>
          <a:p>
            <a:pPr marL="2628900" lvl="5" indent="-342900">
              <a:buFont typeface="Arial" panose="020B0604020202020204" pitchFamily="34" charset="0"/>
              <a:buChar char="•"/>
              <a:defRPr/>
            </a:pPr>
            <a:r>
              <a:rPr lang="pt-BR" sz="2000" dirty="0" smtClean="0"/>
              <a:t>Infraestrutura e serviços públicos no </a:t>
            </a:r>
            <a:r>
              <a:rPr lang="pt-BR" sz="2000" dirty="0"/>
              <a:t>entorno</a:t>
            </a:r>
          </a:p>
          <a:p>
            <a:pPr marL="800100" lvl="1" indent="-342900" eaLnBrk="1" hangingPunct="1">
              <a:buFont typeface="Arial" panose="020B0604020202020204" pitchFamily="34" charset="0"/>
              <a:buChar char="•"/>
              <a:defRPr/>
            </a:pPr>
            <a:endParaRPr lang="pt-BR" sz="2000" dirty="0"/>
          </a:p>
          <a:p>
            <a:pPr marL="800100" lvl="1" indent="-342900" eaLnBrk="1" hangingPunct="1">
              <a:buFont typeface="Arial" panose="020B0604020202020204" pitchFamily="34" charset="0"/>
              <a:buChar char="•"/>
              <a:defRPr/>
            </a:pPr>
            <a:r>
              <a:rPr lang="pt-BR" sz="2000" dirty="0"/>
              <a:t>Implementação: </a:t>
            </a:r>
          </a:p>
          <a:p>
            <a:pPr marL="2628900" lvl="5" indent="-342900">
              <a:buFont typeface="Arial" panose="020B0604020202020204" pitchFamily="34" charset="0"/>
              <a:buChar char="•"/>
              <a:defRPr/>
            </a:pPr>
            <a:r>
              <a:rPr lang="pt-BR" sz="2000" dirty="0"/>
              <a:t>Imediata</a:t>
            </a:r>
          </a:p>
          <a:p>
            <a:pPr marL="2628900" lvl="5" indent="-342900">
              <a:buFont typeface="Arial" panose="020B0604020202020204" pitchFamily="34" charset="0"/>
              <a:buChar char="•"/>
              <a:defRPr/>
            </a:pPr>
            <a:r>
              <a:rPr lang="pt-BR" sz="2000" dirty="0"/>
              <a:t>Formulário padronizado</a:t>
            </a:r>
          </a:p>
          <a:p>
            <a:pPr lvl="1" eaLnBrk="1" hangingPunct="1">
              <a:defRPr/>
            </a:pPr>
            <a:r>
              <a:rPr lang="pt-BR" sz="2000" dirty="0"/>
              <a:t> </a:t>
            </a:r>
          </a:p>
          <a:p>
            <a:pPr marL="800100" lvl="1" indent="-342900" eaLnBrk="1" hangingPunct="1">
              <a:buFont typeface="Arial" panose="020B0604020202020204" pitchFamily="34" charset="0"/>
              <a:buChar char="•"/>
              <a:defRPr/>
            </a:pPr>
            <a:r>
              <a:rPr lang="pt-BR" sz="2000" b="1" dirty="0" smtClean="0"/>
              <a:t>Priorização: Empreendimentos listados pela SUHAS:</a:t>
            </a:r>
            <a:endParaRPr lang="pt-BR" sz="2000" b="1" dirty="0"/>
          </a:p>
          <a:p>
            <a:pPr marL="2628900" lvl="5" indent="-342900">
              <a:buFont typeface="Arial" panose="020B0604020202020204" pitchFamily="34" charset="0"/>
              <a:buChar char="•"/>
              <a:defRPr/>
            </a:pPr>
            <a:r>
              <a:rPr lang="pt-BR" sz="2000" b="1" dirty="0" smtClean="0"/>
              <a:t>Maior número de ocorrências registradas (Imprensa, GILIE, 0800, </a:t>
            </a:r>
            <a:r>
              <a:rPr lang="pt-BR" sz="2000" b="1" dirty="0" err="1" smtClean="0"/>
              <a:t>etc</a:t>
            </a:r>
            <a:r>
              <a:rPr lang="pt-BR" sz="2000" b="1" dirty="0" smtClean="0"/>
              <a:t>)</a:t>
            </a:r>
            <a:endParaRPr lang="pt-BR" sz="2000" b="1" dirty="0"/>
          </a:p>
          <a:p>
            <a:pPr marL="2628900" lvl="5" indent="-342900">
              <a:buFont typeface="Arial" panose="020B0604020202020204" pitchFamily="34" charset="0"/>
              <a:buChar char="•"/>
              <a:defRPr/>
            </a:pPr>
            <a:r>
              <a:rPr lang="pt-BR" sz="2000" b="1" dirty="0"/>
              <a:t>Tiveram evento </a:t>
            </a:r>
            <a:r>
              <a:rPr lang="pt-BR" sz="2000" b="1" dirty="0" smtClean="0"/>
              <a:t>institucional de </a:t>
            </a:r>
            <a:r>
              <a:rPr lang="pt-BR" sz="2000" b="1" dirty="0"/>
              <a:t>entrega</a:t>
            </a:r>
          </a:p>
          <a:p>
            <a:pPr marL="2628900" lvl="5" indent="-342900">
              <a:buFont typeface="Arial" panose="020B0604020202020204" pitchFamily="34" charset="0"/>
              <a:buChar char="•"/>
              <a:defRPr/>
            </a:pPr>
            <a:r>
              <a:rPr lang="pt-BR" sz="2000" b="1" dirty="0" smtClean="0"/>
              <a:t>Porte acima de 500 unidades</a:t>
            </a:r>
          </a:p>
          <a:p>
            <a:pPr marL="2628900" lvl="5" indent="-342900">
              <a:buFont typeface="Arial" panose="020B0604020202020204" pitchFamily="34" charset="0"/>
              <a:buChar char="•"/>
              <a:defRPr/>
            </a:pPr>
            <a:r>
              <a:rPr lang="pt-BR" sz="2000" b="1" dirty="0" smtClean="0"/>
              <a:t>Inadimplência elevada</a:t>
            </a:r>
            <a:endParaRPr lang="pt-BR" sz="2000" b="1" dirty="0"/>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7992" y="1700808"/>
            <a:ext cx="1063604" cy="140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35124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25350" y="260648"/>
            <a:ext cx="8411146" cy="584775"/>
          </a:xfrm>
          <a:prstGeom prst="rect">
            <a:avLst/>
          </a:prstGeom>
          <a:solidFill>
            <a:srgbClr val="0070C0"/>
          </a:solidFill>
        </p:spPr>
        <p:txBody>
          <a:bodyPr wrap="square" rtlCol="0">
            <a:spAutoFit/>
          </a:bodyPr>
          <a:lstStyle/>
          <a:p>
            <a:r>
              <a:rPr lang="pt-BR" sz="3200" b="1" dirty="0" smtClean="0">
                <a:solidFill>
                  <a:prstClr val="white"/>
                </a:solidFill>
                <a:cs typeface="Arial" pitchFamily="34" charset="0"/>
              </a:rPr>
              <a:t>Visitação Imediata</a:t>
            </a:r>
            <a:endParaRPr lang="pt-BR" sz="3200" b="1" dirty="0">
              <a:solidFill>
                <a:prstClr val="white"/>
              </a:solidFill>
              <a:cs typeface="Arial" pitchFamily="34" charset="0"/>
            </a:endParaRPr>
          </a:p>
        </p:txBody>
      </p:sp>
      <p:graphicFrame>
        <p:nvGraphicFramePr>
          <p:cNvPr id="5" name="Gráfico 4"/>
          <p:cNvGraphicFramePr>
            <a:graphicFrameLocks/>
          </p:cNvGraphicFramePr>
          <p:nvPr>
            <p:extLst/>
          </p:nvPr>
        </p:nvGraphicFramePr>
        <p:xfrm>
          <a:off x="323528" y="1484784"/>
          <a:ext cx="8496944" cy="4464496"/>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2892" y="260648"/>
            <a:ext cx="1063604" cy="140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797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25350" y="260648"/>
            <a:ext cx="8411146" cy="584775"/>
          </a:xfrm>
          <a:prstGeom prst="rect">
            <a:avLst/>
          </a:prstGeom>
          <a:solidFill>
            <a:srgbClr val="0070C0"/>
          </a:solidFill>
        </p:spPr>
        <p:txBody>
          <a:bodyPr wrap="square" rtlCol="0">
            <a:spAutoFit/>
          </a:bodyPr>
          <a:lstStyle/>
          <a:p>
            <a:r>
              <a:rPr lang="pt-BR" sz="3200" b="1" dirty="0" smtClean="0">
                <a:solidFill>
                  <a:prstClr val="white"/>
                </a:solidFill>
                <a:cs typeface="Arial" pitchFamily="34" charset="0"/>
              </a:rPr>
              <a:t>Calendário de Visitas</a:t>
            </a:r>
            <a:endParaRPr lang="pt-BR" sz="3200" b="1" dirty="0">
              <a:solidFill>
                <a:prstClr val="white"/>
              </a:solidFill>
              <a:cs typeface="Arial" pitchFamily="34" charset="0"/>
            </a:endParaRPr>
          </a:p>
        </p:txBody>
      </p:sp>
      <p:graphicFrame>
        <p:nvGraphicFramePr>
          <p:cNvPr id="5" name="Gráfico 4"/>
          <p:cNvGraphicFramePr>
            <a:graphicFrameLocks/>
          </p:cNvGraphicFramePr>
          <p:nvPr>
            <p:extLst/>
          </p:nvPr>
        </p:nvGraphicFramePr>
        <p:xfrm>
          <a:off x="323528" y="1340768"/>
          <a:ext cx="8568952" cy="4464496"/>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2892" y="260648"/>
            <a:ext cx="1063604" cy="140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985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aixaDeTexto 3"/>
          <p:cNvSpPr txBox="1">
            <a:spLocks noChangeArrowheads="1"/>
          </p:cNvSpPr>
          <p:nvPr/>
        </p:nvSpPr>
        <p:spPr bwMode="auto">
          <a:xfrm>
            <a:off x="625475" y="260350"/>
            <a:ext cx="8410575" cy="461963"/>
          </a:xfrm>
          <a:prstGeom prst="rect">
            <a:avLst/>
          </a:prstGeom>
          <a:solidFill>
            <a:srgbClr val="0070C0"/>
          </a:solidFill>
          <a:ln w="9525">
            <a:noFill/>
            <a:miter lim="800000"/>
            <a:headEnd/>
            <a:tailEnd/>
          </a:ln>
        </p:spPr>
        <p:txBody>
          <a:bodyPr>
            <a:spAutoFit/>
          </a:bodyPr>
          <a:lstStyle/>
          <a:p>
            <a:endParaRPr lang="pt-BR" sz="2400" b="1">
              <a:solidFill>
                <a:srgbClr val="FFFFFF"/>
              </a:solidFill>
              <a:cs typeface="Arial" charset="0"/>
            </a:endParaRPr>
          </a:p>
        </p:txBody>
      </p:sp>
      <p:pic>
        <p:nvPicPr>
          <p:cNvPr id="18434" name="Picture 2"/>
          <p:cNvPicPr>
            <a:picLocks noChangeAspect="1" noChangeArrowheads="1"/>
          </p:cNvPicPr>
          <p:nvPr/>
        </p:nvPicPr>
        <p:blipFill>
          <a:blip r:embed="rId2"/>
          <a:srcRect/>
          <a:stretch>
            <a:fillRect/>
          </a:stretch>
        </p:blipFill>
        <p:spPr bwMode="auto">
          <a:xfrm>
            <a:off x="7972425" y="260350"/>
            <a:ext cx="1063625" cy="1403350"/>
          </a:xfrm>
          <a:prstGeom prst="rect">
            <a:avLst/>
          </a:prstGeom>
          <a:noFill/>
          <a:ln w="9525">
            <a:noFill/>
            <a:miter lim="800000"/>
            <a:headEnd/>
            <a:tailEnd/>
          </a:ln>
        </p:spPr>
      </p:pic>
      <p:sp>
        <p:nvSpPr>
          <p:cNvPr id="18436" name="Text Box 4"/>
          <p:cNvSpPr txBox="1">
            <a:spLocks noChangeArrowheads="1"/>
          </p:cNvSpPr>
          <p:nvPr/>
        </p:nvSpPr>
        <p:spPr bwMode="auto">
          <a:xfrm>
            <a:off x="971600" y="261505"/>
            <a:ext cx="7200799" cy="830997"/>
          </a:xfrm>
          <a:prstGeom prst="rect">
            <a:avLst/>
          </a:prstGeom>
          <a:noFill/>
          <a:ln w="9525">
            <a:noFill/>
            <a:miter lim="800000"/>
            <a:headEnd/>
            <a:tailEnd/>
          </a:ln>
          <a:effectLst/>
        </p:spPr>
        <p:txBody>
          <a:bodyPr wrap="square">
            <a:spAutoFit/>
          </a:bodyPr>
          <a:lstStyle/>
          <a:p>
            <a:r>
              <a:rPr lang="pt-BR" sz="2400" b="1" dirty="0">
                <a:solidFill>
                  <a:schemeClr val="bg1"/>
                </a:solidFill>
              </a:rPr>
              <a:t>ENTREGA DAS UNIDADES HABITACIONAIS </a:t>
            </a:r>
            <a:r>
              <a:rPr lang="pt-BR" sz="2400" b="1" dirty="0" smtClean="0">
                <a:solidFill>
                  <a:schemeClr val="bg1"/>
                </a:solidFill>
              </a:rPr>
              <a:t>– FAIXA I IFAIXA </a:t>
            </a:r>
            <a:r>
              <a:rPr lang="pt-BR" sz="2400" b="1" dirty="0">
                <a:solidFill>
                  <a:schemeClr val="bg1"/>
                </a:solidFill>
              </a:rPr>
              <a:t>I</a:t>
            </a:r>
          </a:p>
        </p:txBody>
      </p:sp>
      <p:sp>
        <p:nvSpPr>
          <p:cNvPr id="2" name="CaixaDeTexto 1"/>
          <p:cNvSpPr txBox="1"/>
          <p:nvPr/>
        </p:nvSpPr>
        <p:spPr>
          <a:xfrm>
            <a:off x="619648" y="962025"/>
            <a:ext cx="7272808" cy="9048631"/>
          </a:xfrm>
          <a:prstGeom prst="rect">
            <a:avLst/>
          </a:prstGeom>
          <a:noFill/>
        </p:spPr>
        <p:txBody>
          <a:bodyPr wrap="square" rtlCol="0">
            <a:spAutoFit/>
          </a:bodyPr>
          <a:lstStyle/>
          <a:p>
            <a:r>
              <a:rPr lang="pt-BR" b="1" dirty="0" smtClean="0">
                <a:solidFill>
                  <a:srgbClr val="003399"/>
                </a:solidFill>
              </a:rPr>
              <a:t>Rito Anterior </a:t>
            </a:r>
            <a:r>
              <a:rPr lang="pt-BR" dirty="0" smtClean="0">
                <a:solidFill>
                  <a:srgbClr val="003399"/>
                </a:solidFill>
              </a:rPr>
              <a:t>– Reuniões de Sorteio , Contratação e Entrega das Unidades</a:t>
            </a:r>
          </a:p>
          <a:p>
            <a:endParaRPr lang="pt-BR" dirty="0" smtClean="0"/>
          </a:p>
          <a:p>
            <a:pPr marL="285750" indent="-285750">
              <a:buFont typeface="Arial" panose="020B0604020202020204" pitchFamily="34" charset="0"/>
              <a:buChar char="•"/>
            </a:pPr>
            <a:r>
              <a:rPr lang="pt-BR" dirty="0">
                <a:solidFill>
                  <a:srgbClr val="003399"/>
                </a:solidFill>
              </a:rPr>
              <a:t>Explicação sobre convivência em </a:t>
            </a:r>
            <a:r>
              <a:rPr lang="pt-BR" dirty="0" smtClean="0">
                <a:solidFill>
                  <a:srgbClr val="003399"/>
                </a:solidFill>
              </a:rPr>
              <a:t>condomínio, obrigações contratuais e sorteio das UH</a:t>
            </a:r>
            <a:endParaRPr lang="pt-BR" dirty="0">
              <a:solidFill>
                <a:srgbClr val="003399"/>
              </a:solidFill>
            </a:endParaRPr>
          </a:p>
          <a:p>
            <a:pPr marL="285750" indent="-285750">
              <a:buFont typeface="Arial" panose="020B0604020202020204" pitchFamily="34" charset="0"/>
              <a:buChar char="•"/>
            </a:pPr>
            <a:r>
              <a:rPr lang="pt-BR" dirty="0">
                <a:solidFill>
                  <a:srgbClr val="003399"/>
                </a:solidFill>
              </a:rPr>
              <a:t>Vistoria </a:t>
            </a:r>
            <a:r>
              <a:rPr lang="pt-BR" dirty="0" smtClean="0">
                <a:solidFill>
                  <a:srgbClr val="003399"/>
                </a:solidFill>
              </a:rPr>
              <a:t>das </a:t>
            </a:r>
            <a:r>
              <a:rPr lang="pt-BR" dirty="0">
                <a:solidFill>
                  <a:srgbClr val="003399"/>
                </a:solidFill>
              </a:rPr>
              <a:t>UH pelos </a:t>
            </a:r>
            <a:r>
              <a:rPr lang="pt-BR" dirty="0" smtClean="0">
                <a:solidFill>
                  <a:srgbClr val="003399"/>
                </a:solidFill>
              </a:rPr>
              <a:t>beneficiários, </a:t>
            </a:r>
            <a:r>
              <a:rPr lang="pt-BR" dirty="0">
                <a:solidFill>
                  <a:srgbClr val="003399"/>
                </a:solidFill>
              </a:rPr>
              <a:t>acompanhados pela </a:t>
            </a:r>
            <a:r>
              <a:rPr lang="pt-BR" dirty="0" smtClean="0">
                <a:solidFill>
                  <a:srgbClr val="003399"/>
                </a:solidFill>
              </a:rPr>
              <a:t>construtora</a:t>
            </a:r>
          </a:p>
          <a:p>
            <a:pPr marL="285750" indent="-285750">
              <a:buFont typeface="Arial" panose="020B0604020202020204" pitchFamily="34" charset="0"/>
              <a:buChar char="•"/>
            </a:pPr>
            <a:r>
              <a:rPr lang="pt-BR" dirty="0" smtClean="0">
                <a:solidFill>
                  <a:srgbClr val="003399"/>
                </a:solidFill>
              </a:rPr>
              <a:t>Entrega </a:t>
            </a:r>
            <a:r>
              <a:rPr lang="pt-BR" dirty="0">
                <a:solidFill>
                  <a:srgbClr val="003399"/>
                </a:solidFill>
              </a:rPr>
              <a:t>do Manual do Proprietário, elaborado pelas Construtoras, junto com as </a:t>
            </a:r>
            <a:r>
              <a:rPr lang="pt-BR" dirty="0" smtClean="0">
                <a:solidFill>
                  <a:srgbClr val="003399"/>
                </a:solidFill>
              </a:rPr>
              <a:t>chaves</a:t>
            </a:r>
          </a:p>
          <a:p>
            <a:pPr marL="285750" indent="-285750">
              <a:buFont typeface="Arial" panose="020B0604020202020204" pitchFamily="34" charset="0"/>
              <a:buChar char="•"/>
            </a:pPr>
            <a:endParaRPr lang="pt-BR" dirty="0">
              <a:solidFill>
                <a:srgbClr val="003399"/>
              </a:solidFill>
            </a:endParaRPr>
          </a:p>
          <a:p>
            <a:r>
              <a:rPr lang="pt-BR" sz="2000" b="1" u="sng" dirty="0" smtClean="0">
                <a:solidFill>
                  <a:srgbClr val="003399"/>
                </a:solidFill>
              </a:rPr>
              <a:t>Nova Rotina - </a:t>
            </a:r>
            <a:r>
              <a:rPr lang="pt-BR" sz="2000" b="1" u="sng" dirty="0">
                <a:solidFill>
                  <a:srgbClr val="003399"/>
                </a:solidFill>
              </a:rPr>
              <a:t>Reuniões de Sorteio , Contratação e Entrega das Unidades</a:t>
            </a:r>
            <a:endParaRPr lang="pt-BR" sz="2000" b="1" u="sng" dirty="0" smtClean="0">
              <a:solidFill>
                <a:srgbClr val="003399"/>
              </a:solidFill>
            </a:endParaRPr>
          </a:p>
          <a:p>
            <a:pPr marL="285750" indent="-285750">
              <a:buFont typeface="Arial" panose="020B0604020202020204" pitchFamily="34" charset="0"/>
              <a:buChar char="•"/>
            </a:pPr>
            <a:r>
              <a:rPr lang="pt-BR" dirty="0" smtClean="0">
                <a:solidFill>
                  <a:srgbClr val="003399"/>
                </a:solidFill>
              </a:rPr>
              <a:t>Apresentação </a:t>
            </a:r>
            <a:r>
              <a:rPr lang="pt-BR" dirty="0">
                <a:solidFill>
                  <a:srgbClr val="003399"/>
                </a:solidFill>
              </a:rPr>
              <a:t>de vídeo educativo: dicas de convivência, manutenção do </a:t>
            </a:r>
            <a:r>
              <a:rPr lang="pt-BR" dirty="0" smtClean="0">
                <a:solidFill>
                  <a:srgbClr val="003399"/>
                </a:solidFill>
              </a:rPr>
              <a:t>imóvel, uso </a:t>
            </a:r>
            <a:r>
              <a:rPr lang="pt-BR" dirty="0">
                <a:solidFill>
                  <a:srgbClr val="003399"/>
                </a:solidFill>
              </a:rPr>
              <a:t>e alterações da </a:t>
            </a:r>
            <a:r>
              <a:rPr lang="pt-BR" dirty="0" smtClean="0">
                <a:solidFill>
                  <a:srgbClr val="003399"/>
                </a:solidFill>
              </a:rPr>
              <a:t>unidade</a:t>
            </a:r>
          </a:p>
          <a:p>
            <a:pPr marL="285750" indent="-285750">
              <a:buFont typeface="Arial" panose="020B0604020202020204" pitchFamily="34" charset="0"/>
              <a:buChar char="•"/>
            </a:pPr>
            <a:r>
              <a:rPr lang="pt-BR" b="1" dirty="0" smtClean="0">
                <a:solidFill>
                  <a:srgbClr val="003399"/>
                </a:solidFill>
              </a:rPr>
              <a:t>Orientações sobre as obrigações contratuais e sorteio das UH</a:t>
            </a:r>
            <a:endParaRPr lang="pt-BR" b="1" dirty="0">
              <a:solidFill>
                <a:srgbClr val="003399"/>
              </a:solidFill>
            </a:endParaRPr>
          </a:p>
          <a:p>
            <a:pPr marL="285750" indent="-285750">
              <a:buFont typeface="Arial" panose="020B0604020202020204" pitchFamily="34" charset="0"/>
              <a:buChar char="•"/>
            </a:pPr>
            <a:r>
              <a:rPr lang="pt-BR" b="1" dirty="0">
                <a:solidFill>
                  <a:srgbClr val="003399"/>
                </a:solidFill>
              </a:rPr>
              <a:t>Vistoria </a:t>
            </a:r>
            <a:r>
              <a:rPr lang="pt-BR" b="1" dirty="0" smtClean="0">
                <a:solidFill>
                  <a:srgbClr val="003399"/>
                </a:solidFill>
              </a:rPr>
              <a:t>das </a:t>
            </a:r>
            <a:r>
              <a:rPr lang="pt-BR" b="1" dirty="0">
                <a:solidFill>
                  <a:srgbClr val="003399"/>
                </a:solidFill>
              </a:rPr>
              <a:t>UH pelos beneficiários, acompanhados pela construtora, com apresentação prévia do vídeo educativo pela </a:t>
            </a:r>
            <a:r>
              <a:rPr lang="pt-BR" b="1" dirty="0" smtClean="0">
                <a:solidFill>
                  <a:srgbClr val="003399"/>
                </a:solidFill>
              </a:rPr>
              <a:t>CAIXA</a:t>
            </a:r>
            <a:endParaRPr lang="pt-BR" b="1" dirty="0">
              <a:solidFill>
                <a:srgbClr val="003399"/>
              </a:solidFill>
            </a:endParaRPr>
          </a:p>
          <a:p>
            <a:pPr marL="285750" indent="-285750">
              <a:buFont typeface="Arial" panose="020B0604020202020204" pitchFamily="34" charset="0"/>
              <a:buChar char="•"/>
            </a:pPr>
            <a:r>
              <a:rPr lang="pt-BR" b="1" dirty="0" smtClean="0">
                <a:solidFill>
                  <a:srgbClr val="003399"/>
                </a:solidFill>
              </a:rPr>
              <a:t>Entrega </a:t>
            </a:r>
            <a:r>
              <a:rPr lang="pt-BR" b="1" dirty="0">
                <a:solidFill>
                  <a:srgbClr val="003399"/>
                </a:solidFill>
              </a:rPr>
              <a:t>do kit, com apresentação do </a:t>
            </a:r>
            <a:r>
              <a:rPr lang="pt-BR" b="1" dirty="0" smtClean="0">
                <a:solidFill>
                  <a:srgbClr val="003399"/>
                </a:solidFill>
              </a:rPr>
              <a:t>material, </a:t>
            </a:r>
            <a:r>
              <a:rPr lang="pt-BR" b="1" dirty="0">
                <a:solidFill>
                  <a:srgbClr val="003399"/>
                </a:solidFill>
              </a:rPr>
              <a:t>no momento da assinatura dos </a:t>
            </a:r>
            <a:r>
              <a:rPr lang="pt-BR" b="1" dirty="0" smtClean="0">
                <a:solidFill>
                  <a:srgbClr val="003399"/>
                </a:solidFill>
              </a:rPr>
              <a:t>contratos</a:t>
            </a:r>
            <a:endParaRPr lang="pt-BR" b="1" dirty="0">
              <a:solidFill>
                <a:srgbClr val="003399"/>
              </a:solidFill>
            </a:endParaRPr>
          </a:p>
          <a:p>
            <a:pPr marL="285750" indent="-285750">
              <a:buFont typeface="Arial" panose="020B0604020202020204" pitchFamily="34" charset="0"/>
              <a:buChar char="•"/>
            </a:pPr>
            <a:r>
              <a:rPr lang="pt-BR" b="1" dirty="0">
                <a:solidFill>
                  <a:srgbClr val="003399"/>
                </a:solidFill>
              </a:rPr>
              <a:t>Entrega do Manual do Proprietário, elaborado pela Construtora, junto com as chaves</a:t>
            </a:r>
          </a:p>
          <a:p>
            <a:endParaRPr lang="pt-BR" b="1" dirty="0" smtClean="0">
              <a:solidFill>
                <a:srgbClr val="003399"/>
              </a:solidFill>
            </a:endParaRPr>
          </a:p>
          <a:p>
            <a:endParaRPr lang="pt-BR" b="1" dirty="0">
              <a:solidFill>
                <a:srgbClr val="003399"/>
              </a:solidFill>
            </a:endParaRPr>
          </a:p>
          <a:p>
            <a:endParaRPr lang="pt-BR" b="1" dirty="0" smtClean="0">
              <a:solidFill>
                <a:srgbClr val="003399"/>
              </a:solidFill>
            </a:endParaRPr>
          </a:p>
          <a:p>
            <a:pPr marL="285750" indent="-285750">
              <a:buFont typeface="Arial" panose="020B0604020202020204" pitchFamily="34" charset="0"/>
              <a:buChar char="•"/>
            </a:pPr>
            <a:endParaRPr lang="pt-BR" b="1" dirty="0">
              <a:solidFill>
                <a:srgbClr val="003399"/>
              </a:solidFill>
            </a:endParaRPr>
          </a:p>
          <a:p>
            <a:pPr marL="285750" indent="-285750">
              <a:buFont typeface="Arial" panose="020B0604020202020204" pitchFamily="34" charset="0"/>
              <a:buChar char="•"/>
            </a:pPr>
            <a:endParaRPr lang="pt-BR" b="1" dirty="0" smtClean="0">
              <a:solidFill>
                <a:srgbClr val="003399"/>
              </a:solidFill>
            </a:endParaRPr>
          </a:p>
          <a:p>
            <a:pPr marL="285750" indent="-285750">
              <a:buFont typeface="Arial" panose="020B0604020202020204" pitchFamily="34" charset="0"/>
              <a:buChar char="•"/>
            </a:pPr>
            <a:endParaRPr lang="pt-BR" b="1" dirty="0" smtClean="0">
              <a:solidFill>
                <a:srgbClr val="003399"/>
              </a:solidFill>
            </a:endParaRPr>
          </a:p>
          <a:p>
            <a:pPr marL="285750" indent="-285750">
              <a:buFont typeface="Arial" panose="020B0604020202020204" pitchFamily="34" charset="0"/>
              <a:buChar char="•"/>
            </a:pPr>
            <a:endParaRPr lang="pt-BR" b="1" dirty="0">
              <a:solidFill>
                <a:srgbClr val="003399"/>
              </a:solidFill>
            </a:endParaRPr>
          </a:p>
          <a:p>
            <a:pPr marL="285750" indent="-285750">
              <a:buFont typeface="Arial" panose="020B0604020202020204" pitchFamily="34" charset="0"/>
              <a:buChar char="•"/>
            </a:pPr>
            <a:endParaRPr lang="pt-BR" b="1" dirty="0" smtClean="0">
              <a:solidFill>
                <a:srgbClr val="003399"/>
              </a:solidFill>
            </a:endParaRPr>
          </a:p>
          <a:p>
            <a:pPr marL="285750" indent="-285750">
              <a:buFont typeface="Arial" panose="020B0604020202020204" pitchFamily="34" charset="0"/>
              <a:buChar char="•"/>
            </a:pPr>
            <a:endParaRPr lang="pt-BR" b="1" dirty="0">
              <a:solidFill>
                <a:srgbClr val="003399"/>
              </a:solidFill>
            </a:endParaRPr>
          </a:p>
          <a:p>
            <a:pPr marL="285750" indent="-285750">
              <a:buFont typeface="Arial" panose="020B0604020202020204" pitchFamily="34" charset="0"/>
              <a:buChar char="•"/>
            </a:pPr>
            <a:endParaRPr lang="pt-BR" b="1" dirty="0">
              <a:solidFill>
                <a:srgbClr val="003399"/>
              </a:solidFill>
            </a:endParaRPr>
          </a:p>
          <a:p>
            <a:endParaRPr lang="pt-BR" b="1" dirty="0">
              <a:solidFill>
                <a:srgbClr val="003399"/>
              </a:solidFill>
            </a:endParaRPr>
          </a:p>
          <a:p>
            <a:endParaRPr lang="pt-BR" dirty="0"/>
          </a:p>
        </p:txBody>
      </p:sp>
    </p:spTree>
    <p:extLst>
      <p:ext uri="{BB962C8B-B14F-4D97-AF65-F5344CB8AC3E}">
        <p14:creationId xmlns:p14="http://schemas.microsoft.com/office/powerpoint/2010/main" val="1316138750"/>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aixaDeTexto 3"/>
          <p:cNvSpPr txBox="1">
            <a:spLocks noChangeArrowheads="1"/>
          </p:cNvSpPr>
          <p:nvPr/>
        </p:nvSpPr>
        <p:spPr bwMode="auto">
          <a:xfrm>
            <a:off x="208182" y="302269"/>
            <a:ext cx="8410575" cy="461963"/>
          </a:xfrm>
          <a:prstGeom prst="rect">
            <a:avLst/>
          </a:prstGeom>
          <a:solidFill>
            <a:srgbClr val="0070C0"/>
          </a:solidFill>
          <a:ln w="9525">
            <a:noFill/>
            <a:miter lim="800000"/>
            <a:headEnd/>
            <a:tailEnd/>
          </a:ln>
        </p:spPr>
        <p:txBody>
          <a:bodyPr>
            <a:spAutoFit/>
          </a:bodyPr>
          <a:lstStyle/>
          <a:p>
            <a:pPr algn="ctr"/>
            <a:r>
              <a:rPr lang="pt-BR" sz="2400" b="1" dirty="0" smtClean="0">
                <a:solidFill>
                  <a:srgbClr val="FFFFFF"/>
                </a:solidFill>
                <a:cs typeface="Arial" charset="0"/>
              </a:rPr>
              <a:t>TRATAMENTO DE DANOS FÍSICOS – RITO ANTERIOR</a:t>
            </a:r>
            <a:endParaRPr lang="pt-BR" sz="2400" b="1" dirty="0">
              <a:solidFill>
                <a:srgbClr val="FFFFFF"/>
              </a:solidFill>
              <a:cs typeface="Arial" charset="0"/>
            </a:endParaRPr>
          </a:p>
        </p:txBody>
      </p:sp>
      <p:pic>
        <p:nvPicPr>
          <p:cNvPr id="18434" name="Picture 2"/>
          <p:cNvPicPr>
            <a:picLocks noChangeAspect="1" noChangeArrowheads="1"/>
          </p:cNvPicPr>
          <p:nvPr/>
        </p:nvPicPr>
        <p:blipFill>
          <a:blip r:embed="rId2"/>
          <a:srcRect/>
          <a:stretch>
            <a:fillRect/>
          </a:stretch>
        </p:blipFill>
        <p:spPr bwMode="auto">
          <a:xfrm>
            <a:off x="7972425" y="260350"/>
            <a:ext cx="1063625" cy="1403350"/>
          </a:xfrm>
          <a:prstGeom prst="rect">
            <a:avLst/>
          </a:prstGeom>
          <a:noFill/>
          <a:ln w="9525">
            <a:noFill/>
            <a:miter lim="800000"/>
            <a:headEnd/>
            <a:tailEnd/>
          </a:ln>
        </p:spPr>
      </p:pic>
      <p:sp>
        <p:nvSpPr>
          <p:cNvPr id="7" name="Retângulo 6"/>
          <p:cNvSpPr/>
          <p:nvPr/>
        </p:nvSpPr>
        <p:spPr>
          <a:xfrm>
            <a:off x="2267744" y="1934393"/>
            <a:ext cx="2022158" cy="369332"/>
          </a:xfrm>
          <a:prstGeom prst="rect">
            <a:avLst/>
          </a:prstGeom>
          <a:solidFill>
            <a:srgbClr val="FFC000"/>
          </a:solidFill>
        </p:spPr>
        <p:txBody>
          <a:bodyPr wrap="square">
            <a:spAutoFit/>
          </a:bodyPr>
          <a:lstStyle/>
          <a:p>
            <a:pPr algn="ctr">
              <a:defRPr/>
            </a:pPr>
            <a:r>
              <a:rPr lang="pt-BR" b="1" dirty="0" smtClean="0">
                <a:solidFill>
                  <a:srgbClr val="003399"/>
                </a:solidFill>
              </a:rPr>
              <a:t>CONSTRUTORA</a:t>
            </a:r>
            <a:endParaRPr lang="pt-BR" b="1" dirty="0">
              <a:solidFill>
                <a:srgbClr val="003399"/>
              </a:solidFill>
            </a:endParaRPr>
          </a:p>
        </p:txBody>
      </p:sp>
      <p:sp>
        <p:nvSpPr>
          <p:cNvPr id="8" name="Retângulo 7"/>
          <p:cNvSpPr/>
          <p:nvPr/>
        </p:nvSpPr>
        <p:spPr>
          <a:xfrm>
            <a:off x="395536" y="1940818"/>
            <a:ext cx="1443302" cy="369332"/>
          </a:xfrm>
          <a:prstGeom prst="rect">
            <a:avLst/>
          </a:prstGeom>
          <a:solidFill>
            <a:srgbClr val="CCCCFF"/>
          </a:solidFill>
        </p:spPr>
        <p:txBody>
          <a:bodyPr wrap="square">
            <a:spAutoFit/>
          </a:bodyPr>
          <a:lstStyle/>
          <a:p>
            <a:pPr algn="ctr">
              <a:defRPr/>
            </a:pPr>
            <a:r>
              <a:rPr lang="pt-BR" b="1" dirty="0" smtClean="0">
                <a:solidFill>
                  <a:srgbClr val="003399"/>
                </a:solidFill>
              </a:rPr>
              <a:t>CLIENTE</a:t>
            </a:r>
            <a:endParaRPr lang="pt-BR" b="1" dirty="0">
              <a:solidFill>
                <a:srgbClr val="003399"/>
              </a:solidFill>
            </a:endParaRPr>
          </a:p>
        </p:txBody>
      </p:sp>
      <p:sp>
        <p:nvSpPr>
          <p:cNvPr id="9" name="Retângulo 8"/>
          <p:cNvSpPr/>
          <p:nvPr/>
        </p:nvSpPr>
        <p:spPr>
          <a:xfrm>
            <a:off x="2267744" y="1207077"/>
            <a:ext cx="2022157" cy="369332"/>
          </a:xfrm>
          <a:prstGeom prst="rect">
            <a:avLst/>
          </a:prstGeom>
          <a:solidFill>
            <a:srgbClr val="CCCCFF"/>
          </a:solidFill>
        </p:spPr>
        <p:txBody>
          <a:bodyPr wrap="square">
            <a:spAutoFit/>
          </a:bodyPr>
          <a:lstStyle/>
          <a:p>
            <a:pPr algn="ctr">
              <a:defRPr/>
            </a:pPr>
            <a:r>
              <a:rPr lang="pt-BR" b="1" dirty="0" smtClean="0">
                <a:solidFill>
                  <a:srgbClr val="003399"/>
                </a:solidFill>
              </a:rPr>
              <a:t>CAIXA</a:t>
            </a:r>
            <a:endParaRPr lang="pt-BR" b="1" dirty="0">
              <a:solidFill>
                <a:srgbClr val="003399"/>
              </a:solidFill>
            </a:endParaRPr>
          </a:p>
        </p:txBody>
      </p:sp>
      <p:sp>
        <p:nvSpPr>
          <p:cNvPr id="10" name="Retângulo 9"/>
          <p:cNvSpPr/>
          <p:nvPr/>
        </p:nvSpPr>
        <p:spPr>
          <a:xfrm>
            <a:off x="4414032" y="2823348"/>
            <a:ext cx="2231479" cy="369332"/>
          </a:xfrm>
          <a:prstGeom prst="rect">
            <a:avLst/>
          </a:prstGeom>
          <a:solidFill>
            <a:srgbClr val="CCCCFF"/>
          </a:solidFill>
        </p:spPr>
        <p:txBody>
          <a:bodyPr wrap="square">
            <a:spAutoFit/>
          </a:bodyPr>
          <a:lstStyle/>
          <a:p>
            <a:pPr algn="ctr">
              <a:defRPr/>
            </a:pPr>
            <a:r>
              <a:rPr lang="pt-BR" b="1" dirty="0" smtClean="0">
                <a:solidFill>
                  <a:srgbClr val="003399"/>
                </a:solidFill>
              </a:rPr>
              <a:t>CAIXA</a:t>
            </a:r>
            <a:endParaRPr lang="pt-BR" b="1" dirty="0">
              <a:solidFill>
                <a:srgbClr val="003399"/>
              </a:solidFill>
            </a:endParaRPr>
          </a:p>
        </p:txBody>
      </p:sp>
      <p:sp>
        <p:nvSpPr>
          <p:cNvPr id="5" name="CaixaDeTexto 4"/>
          <p:cNvSpPr txBox="1"/>
          <p:nvPr/>
        </p:nvSpPr>
        <p:spPr>
          <a:xfrm>
            <a:off x="1403648" y="1052736"/>
            <a:ext cx="609728" cy="646331"/>
          </a:xfrm>
          <a:prstGeom prst="rect">
            <a:avLst/>
          </a:prstGeom>
          <a:noFill/>
        </p:spPr>
        <p:txBody>
          <a:bodyPr wrap="square" rtlCol="0">
            <a:spAutoFit/>
          </a:bodyPr>
          <a:lstStyle/>
          <a:p>
            <a:r>
              <a:rPr lang="pt-BR" sz="3600" dirty="0" smtClean="0">
                <a:solidFill>
                  <a:srgbClr val="FF6600"/>
                </a:solidFill>
              </a:rPr>
              <a:t>X</a:t>
            </a:r>
            <a:endParaRPr lang="pt-BR" sz="3600" dirty="0">
              <a:solidFill>
                <a:srgbClr val="FF6600"/>
              </a:solidFill>
            </a:endParaRPr>
          </a:p>
        </p:txBody>
      </p:sp>
      <p:cxnSp>
        <p:nvCxnSpPr>
          <p:cNvPr id="11" name="Conector angulado 10"/>
          <p:cNvCxnSpPr>
            <a:stCxn id="8" idx="3"/>
            <a:endCxn id="7" idx="1"/>
          </p:cNvCxnSpPr>
          <p:nvPr/>
        </p:nvCxnSpPr>
        <p:spPr>
          <a:xfrm flipV="1">
            <a:off x="1838838" y="2119059"/>
            <a:ext cx="428906" cy="6425"/>
          </a:xfrm>
          <a:prstGeom prst="bentConnector3">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17" name="Conector angulado 16"/>
          <p:cNvCxnSpPr>
            <a:stCxn id="8" idx="0"/>
            <a:endCxn id="9" idx="1"/>
          </p:cNvCxnSpPr>
          <p:nvPr/>
        </p:nvCxnSpPr>
        <p:spPr>
          <a:xfrm rot="5400000" flipH="1" flipV="1">
            <a:off x="1417928" y="1091003"/>
            <a:ext cx="549075" cy="1150557"/>
          </a:xfrm>
          <a:prstGeom prst="bentConnector2">
            <a:avLst/>
          </a:prstGeom>
          <a:ln w="25400">
            <a:solidFill>
              <a:srgbClr val="003399"/>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Conector angulado 23"/>
          <p:cNvCxnSpPr>
            <a:stCxn id="10" idx="2"/>
            <a:endCxn id="62" idx="0"/>
          </p:cNvCxnSpPr>
          <p:nvPr/>
        </p:nvCxnSpPr>
        <p:spPr>
          <a:xfrm rot="16200000" flipH="1">
            <a:off x="5362465" y="3359986"/>
            <a:ext cx="334821" cy="207"/>
          </a:xfrm>
          <a:prstGeom prst="bentConnector3">
            <a:avLst>
              <a:gd name="adj1" fmla="val 50000"/>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sp>
        <p:nvSpPr>
          <p:cNvPr id="23" name="Fluxograma: Processo alternativo 22"/>
          <p:cNvSpPr/>
          <p:nvPr/>
        </p:nvSpPr>
        <p:spPr>
          <a:xfrm>
            <a:off x="6617252" y="1954469"/>
            <a:ext cx="792088" cy="340519"/>
          </a:xfrm>
          <a:prstGeom prst="flowChartAlternateProcess">
            <a:avLst/>
          </a:prstGeom>
          <a:solidFill>
            <a:srgbClr val="CCCCFF"/>
          </a:solidFill>
        </p:spPr>
        <p:txBody>
          <a:bodyPr wrap="square">
            <a:spAutoFit/>
          </a:bodyPr>
          <a:lstStyle/>
          <a:p>
            <a:pPr algn="ctr"/>
            <a:r>
              <a:rPr lang="pt-BR" sz="1400" b="1" dirty="0">
                <a:solidFill>
                  <a:srgbClr val="003399"/>
                </a:solidFill>
              </a:rPr>
              <a:t>FIM</a:t>
            </a:r>
          </a:p>
        </p:txBody>
      </p:sp>
      <p:sp>
        <p:nvSpPr>
          <p:cNvPr id="34" name="Fluxograma: Decisão 33"/>
          <p:cNvSpPr/>
          <p:nvPr/>
        </p:nvSpPr>
        <p:spPr>
          <a:xfrm>
            <a:off x="4774073" y="1758286"/>
            <a:ext cx="1526682" cy="720096"/>
          </a:xfrm>
          <a:prstGeom prst="flowChartDecisi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smtClean="0"/>
              <a:t>Atendeu?</a:t>
            </a:r>
          </a:p>
        </p:txBody>
      </p:sp>
      <p:cxnSp>
        <p:nvCxnSpPr>
          <p:cNvPr id="44" name="Conector angulado 43"/>
          <p:cNvCxnSpPr>
            <a:stCxn id="7" idx="3"/>
            <a:endCxn id="34" idx="1"/>
          </p:cNvCxnSpPr>
          <p:nvPr/>
        </p:nvCxnSpPr>
        <p:spPr>
          <a:xfrm flipV="1">
            <a:off x="4289902" y="2118334"/>
            <a:ext cx="484171" cy="725"/>
          </a:xfrm>
          <a:prstGeom prst="bentConnector3">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50" name="Conector angulado 49"/>
          <p:cNvCxnSpPr>
            <a:stCxn id="34" idx="3"/>
            <a:endCxn id="23" idx="1"/>
          </p:cNvCxnSpPr>
          <p:nvPr/>
        </p:nvCxnSpPr>
        <p:spPr>
          <a:xfrm>
            <a:off x="6300755" y="2118334"/>
            <a:ext cx="316497" cy="6395"/>
          </a:xfrm>
          <a:prstGeom prst="bentConnector3">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sp>
        <p:nvSpPr>
          <p:cNvPr id="46" name="CaixaDeTexto 45"/>
          <p:cNvSpPr txBox="1"/>
          <p:nvPr/>
        </p:nvSpPr>
        <p:spPr>
          <a:xfrm>
            <a:off x="6185204" y="1873852"/>
            <a:ext cx="360040" cy="215444"/>
          </a:xfrm>
          <a:prstGeom prst="rect">
            <a:avLst/>
          </a:prstGeom>
          <a:noFill/>
        </p:spPr>
        <p:txBody>
          <a:bodyPr wrap="square" rtlCol="0">
            <a:spAutoFit/>
          </a:bodyPr>
          <a:lstStyle/>
          <a:p>
            <a:r>
              <a:rPr lang="pt-BR" sz="800" dirty="0" smtClean="0">
                <a:solidFill>
                  <a:srgbClr val="003399"/>
                </a:solidFill>
              </a:rPr>
              <a:t>sim</a:t>
            </a:r>
            <a:endParaRPr lang="pt-BR" sz="800" dirty="0">
              <a:solidFill>
                <a:srgbClr val="003399"/>
              </a:solidFill>
            </a:endParaRPr>
          </a:p>
        </p:txBody>
      </p:sp>
      <p:sp>
        <p:nvSpPr>
          <p:cNvPr id="54" name="CaixaDeTexto 53"/>
          <p:cNvSpPr txBox="1"/>
          <p:nvPr/>
        </p:nvSpPr>
        <p:spPr>
          <a:xfrm>
            <a:off x="5609140" y="2420888"/>
            <a:ext cx="360040" cy="215444"/>
          </a:xfrm>
          <a:prstGeom prst="rect">
            <a:avLst/>
          </a:prstGeom>
          <a:noFill/>
        </p:spPr>
        <p:txBody>
          <a:bodyPr wrap="square" rtlCol="0">
            <a:spAutoFit/>
          </a:bodyPr>
          <a:lstStyle/>
          <a:p>
            <a:r>
              <a:rPr lang="pt-BR" sz="800" dirty="0" smtClean="0">
                <a:solidFill>
                  <a:srgbClr val="003399"/>
                </a:solidFill>
              </a:rPr>
              <a:t>não</a:t>
            </a:r>
            <a:endParaRPr lang="pt-BR" sz="800" dirty="0">
              <a:solidFill>
                <a:srgbClr val="003399"/>
              </a:solidFill>
            </a:endParaRPr>
          </a:p>
        </p:txBody>
      </p:sp>
      <p:cxnSp>
        <p:nvCxnSpPr>
          <p:cNvPr id="55" name="Conector angulado 54"/>
          <p:cNvCxnSpPr>
            <a:stCxn id="34" idx="2"/>
            <a:endCxn id="10" idx="0"/>
          </p:cNvCxnSpPr>
          <p:nvPr/>
        </p:nvCxnSpPr>
        <p:spPr>
          <a:xfrm rot="5400000">
            <a:off x="5361110" y="2647044"/>
            <a:ext cx="344966" cy="7642"/>
          </a:xfrm>
          <a:prstGeom prst="bentConnector3">
            <a:avLst>
              <a:gd name="adj1" fmla="val 50000"/>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sp>
        <p:nvSpPr>
          <p:cNvPr id="62" name="Retângulo 61"/>
          <p:cNvSpPr/>
          <p:nvPr/>
        </p:nvSpPr>
        <p:spPr>
          <a:xfrm>
            <a:off x="4414239" y="3527501"/>
            <a:ext cx="2231479" cy="923330"/>
          </a:xfrm>
          <a:prstGeom prst="rect">
            <a:avLst/>
          </a:prstGeom>
          <a:solidFill>
            <a:srgbClr val="CCCCFF"/>
          </a:solidFill>
        </p:spPr>
        <p:txBody>
          <a:bodyPr wrap="square">
            <a:spAutoFit/>
          </a:bodyPr>
          <a:lstStyle/>
          <a:p>
            <a:pPr algn="ctr">
              <a:defRPr/>
            </a:pPr>
            <a:r>
              <a:rPr lang="pt-BR" b="1" dirty="0">
                <a:solidFill>
                  <a:srgbClr val="003399"/>
                </a:solidFill>
              </a:rPr>
              <a:t>C</a:t>
            </a:r>
            <a:r>
              <a:rPr lang="pt-BR" b="1" dirty="0" smtClean="0">
                <a:solidFill>
                  <a:srgbClr val="003399"/>
                </a:solidFill>
              </a:rPr>
              <a:t>ontratação da obra com recursos FAR</a:t>
            </a:r>
            <a:endParaRPr lang="pt-BR" b="1" dirty="0">
              <a:solidFill>
                <a:srgbClr val="003399"/>
              </a:solidFill>
            </a:endParaRPr>
          </a:p>
        </p:txBody>
      </p:sp>
      <p:sp>
        <p:nvSpPr>
          <p:cNvPr id="63" name="Retângulo 62"/>
          <p:cNvSpPr/>
          <p:nvPr/>
        </p:nvSpPr>
        <p:spPr>
          <a:xfrm>
            <a:off x="4413470" y="4737338"/>
            <a:ext cx="2231479" cy="923330"/>
          </a:xfrm>
          <a:prstGeom prst="rect">
            <a:avLst/>
          </a:prstGeom>
          <a:solidFill>
            <a:srgbClr val="CCCCFF"/>
          </a:solidFill>
        </p:spPr>
        <p:txBody>
          <a:bodyPr wrap="square">
            <a:spAutoFit/>
          </a:bodyPr>
          <a:lstStyle/>
          <a:p>
            <a:pPr algn="ctr">
              <a:defRPr/>
            </a:pPr>
            <a:r>
              <a:rPr lang="pt-BR" b="1" dirty="0" smtClean="0">
                <a:solidFill>
                  <a:srgbClr val="003399"/>
                </a:solidFill>
              </a:rPr>
              <a:t>Inclusão da Construtora no CONRES</a:t>
            </a:r>
            <a:endParaRPr lang="pt-BR" b="1" dirty="0">
              <a:solidFill>
                <a:srgbClr val="003399"/>
              </a:solidFill>
            </a:endParaRPr>
          </a:p>
        </p:txBody>
      </p:sp>
      <p:cxnSp>
        <p:nvCxnSpPr>
          <p:cNvPr id="70" name="Conector angulado 69"/>
          <p:cNvCxnSpPr>
            <a:stCxn id="62" idx="3"/>
            <a:endCxn id="23" idx="2"/>
          </p:cNvCxnSpPr>
          <p:nvPr/>
        </p:nvCxnSpPr>
        <p:spPr>
          <a:xfrm flipV="1">
            <a:off x="6645718" y="2294988"/>
            <a:ext cx="367578" cy="1694178"/>
          </a:xfrm>
          <a:prstGeom prst="bentConnector2">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73" name="Conector angulado 72"/>
          <p:cNvCxnSpPr>
            <a:stCxn id="63" idx="3"/>
            <a:endCxn id="23" idx="2"/>
          </p:cNvCxnSpPr>
          <p:nvPr/>
        </p:nvCxnSpPr>
        <p:spPr>
          <a:xfrm flipV="1">
            <a:off x="6644949" y="2294988"/>
            <a:ext cx="368347" cy="2904015"/>
          </a:xfrm>
          <a:prstGeom prst="bentConnector2">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77" name="Conector angulado 76"/>
          <p:cNvCxnSpPr>
            <a:stCxn id="62" idx="2"/>
            <a:endCxn id="63" idx="0"/>
          </p:cNvCxnSpPr>
          <p:nvPr/>
        </p:nvCxnSpPr>
        <p:spPr>
          <a:xfrm rot="5400000">
            <a:off x="5386342" y="4593700"/>
            <a:ext cx="286507" cy="769"/>
          </a:xfrm>
          <a:prstGeom prst="bentConnector3">
            <a:avLst>
              <a:gd name="adj1" fmla="val 50000"/>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18456" name="Conector angulado 18455"/>
          <p:cNvCxnSpPr>
            <a:stCxn id="10" idx="1"/>
            <a:endCxn id="7" idx="2"/>
          </p:cNvCxnSpPr>
          <p:nvPr/>
        </p:nvCxnSpPr>
        <p:spPr>
          <a:xfrm rot="10800000">
            <a:off x="3278824" y="2303726"/>
            <a:ext cx="1135209" cy="704289"/>
          </a:xfrm>
          <a:prstGeom prst="bentConnector2">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9947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22" presetClass="entr" presetSubtype="8"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par>
                                <p:cTn id="29" presetID="22" presetClass="entr" presetSubtype="8"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up)">
                                      <p:cBhvr>
                                        <p:cTn id="38" dur="500"/>
                                        <p:tgtEl>
                                          <p:spTgt spid="55"/>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up)">
                                      <p:cBhvr>
                                        <p:cTn id="45" dur="500"/>
                                        <p:tgtEl>
                                          <p:spTgt spid="54"/>
                                        </p:tgtEl>
                                      </p:cBhvr>
                                    </p:animEffect>
                                  </p:childTnLst>
                                </p:cTn>
                              </p:par>
                            </p:childTnLst>
                          </p:cTn>
                        </p:par>
                        <p:par>
                          <p:cTn id="46" fill="hold">
                            <p:stCondLst>
                              <p:cond delay="1500"/>
                            </p:stCondLst>
                            <p:childTnLst>
                              <p:par>
                                <p:cTn id="47" presetID="22" presetClass="entr" presetSubtype="2" fill="hold" nodeType="afterEffect">
                                  <p:stCondLst>
                                    <p:cond delay="0"/>
                                  </p:stCondLst>
                                  <p:childTnLst>
                                    <p:set>
                                      <p:cBhvr>
                                        <p:cTn id="48" dur="1" fill="hold">
                                          <p:stCondLst>
                                            <p:cond delay="0"/>
                                          </p:stCondLst>
                                        </p:cTn>
                                        <p:tgtEl>
                                          <p:spTgt spid="18456"/>
                                        </p:tgtEl>
                                        <p:attrNameLst>
                                          <p:attrName>style.visibility</p:attrName>
                                        </p:attrNameLst>
                                      </p:cBhvr>
                                      <p:to>
                                        <p:strVal val="visible"/>
                                      </p:to>
                                    </p:set>
                                    <p:animEffect transition="in" filter="wipe(right)">
                                      <p:cBhvr>
                                        <p:cTn id="49" dur="500"/>
                                        <p:tgtEl>
                                          <p:spTgt spid="1845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wipe(up)">
                                      <p:cBhvr>
                                        <p:cTn id="57" dur="500"/>
                                        <p:tgtEl>
                                          <p:spTgt spid="62"/>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wipe(up)">
                                      <p:cBhvr>
                                        <p:cTn id="60" dur="500"/>
                                        <p:tgtEl>
                                          <p:spTgt spid="63"/>
                                        </p:tgtEl>
                                      </p:cBhvr>
                                    </p:animEffect>
                                  </p:childTnLst>
                                </p:cTn>
                              </p:par>
                              <p:par>
                                <p:cTn id="61" presetID="22" presetClass="entr" presetSubtype="1" fill="hold"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up)">
                                      <p:cBhvr>
                                        <p:cTn id="63" dur="500"/>
                                        <p:tgtEl>
                                          <p:spTgt spid="77"/>
                                        </p:tgtEl>
                                      </p:cBhvr>
                                    </p:animEffect>
                                  </p:childTnLst>
                                </p:cTn>
                              </p:par>
                              <p:par>
                                <p:cTn id="64" presetID="2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down)">
                                      <p:cBhvr>
                                        <p:cTn id="66" dur="500"/>
                                        <p:tgtEl>
                                          <p:spTgt spid="73"/>
                                        </p:tgtEl>
                                      </p:cBhvr>
                                    </p:animEffect>
                                  </p:childTnLst>
                                </p:cTn>
                              </p:par>
                              <p:par>
                                <p:cTn id="67" presetID="22" presetClass="entr" presetSubtype="4" fill="hold" nodeType="with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wipe(down)">
                                      <p:cBhvr>
                                        <p:cTn id="6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5" grpId="0"/>
      <p:bldP spid="23" grpId="0" animBg="1"/>
      <p:bldP spid="34" grpId="0" animBg="1"/>
      <p:bldP spid="46" grpId="0"/>
      <p:bldP spid="54" grpId="0"/>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aixaDeTexto 3"/>
          <p:cNvSpPr txBox="1">
            <a:spLocks noChangeArrowheads="1"/>
          </p:cNvSpPr>
          <p:nvPr/>
        </p:nvSpPr>
        <p:spPr bwMode="auto">
          <a:xfrm>
            <a:off x="625475" y="260350"/>
            <a:ext cx="8410575" cy="461963"/>
          </a:xfrm>
          <a:prstGeom prst="rect">
            <a:avLst/>
          </a:prstGeom>
          <a:solidFill>
            <a:srgbClr val="0070C0"/>
          </a:solidFill>
          <a:ln w="9525">
            <a:noFill/>
            <a:miter lim="800000"/>
            <a:headEnd/>
            <a:tailEnd/>
          </a:ln>
        </p:spPr>
        <p:txBody>
          <a:bodyPr>
            <a:spAutoFit/>
          </a:bodyPr>
          <a:lstStyle/>
          <a:p>
            <a:pPr algn="ctr"/>
            <a:r>
              <a:rPr lang="pt-BR" sz="2400" b="1" dirty="0" smtClean="0">
                <a:solidFill>
                  <a:srgbClr val="FFFFFF"/>
                </a:solidFill>
                <a:cs typeface="Arial" charset="0"/>
              </a:rPr>
              <a:t>TRATAMENTO DE DANOS FÍSICOS – NOVO RITO</a:t>
            </a:r>
            <a:endParaRPr lang="pt-BR" sz="2400" b="1" dirty="0">
              <a:solidFill>
                <a:srgbClr val="FFFFFF"/>
              </a:solidFill>
              <a:cs typeface="Arial" charset="0"/>
            </a:endParaRPr>
          </a:p>
        </p:txBody>
      </p:sp>
      <p:pic>
        <p:nvPicPr>
          <p:cNvPr id="18434" name="Picture 2"/>
          <p:cNvPicPr>
            <a:picLocks noChangeAspect="1" noChangeArrowheads="1"/>
          </p:cNvPicPr>
          <p:nvPr/>
        </p:nvPicPr>
        <p:blipFill>
          <a:blip r:embed="rId2"/>
          <a:srcRect/>
          <a:stretch>
            <a:fillRect/>
          </a:stretch>
        </p:blipFill>
        <p:spPr bwMode="auto">
          <a:xfrm>
            <a:off x="7972425" y="260350"/>
            <a:ext cx="1063625" cy="1403350"/>
          </a:xfrm>
          <a:prstGeom prst="rect">
            <a:avLst/>
          </a:prstGeom>
          <a:noFill/>
          <a:ln w="9525">
            <a:noFill/>
            <a:miter lim="800000"/>
            <a:headEnd/>
            <a:tailEnd/>
          </a:ln>
        </p:spPr>
      </p:pic>
      <p:sp>
        <p:nvSpPr>
          <p:cNvPr id="7" name="Retângulo 6"/>
          <p:cNvSpPr/>
          <p:nvPr/>
        </p:nvSpPr>
        <p:spPr>
          <a:xfrm>
            <a:off x="2267744" y="1934393"/>
            <a:ext cx="2022158" cy="369332"/>
          </a:xfrm>
          <a:prstGeom prst="rect">
            <a:avLst/>
          </a:prstGeom>
          <a:solidFill>
            <a:srgbClr val="FFC000"/>
          </a:solidFill>
        </p:spPr>
        <p:txBody>
          <a:bodyPr wrap="square">
            <a:spAutoFit/>
          </a:bodyPr>
          <a:lstStyle/>
          <a:p>
            <a:pPr algn="ctr"/>
            <a:r>
              <a:rPr lang="pt-BR" b="1" dirty="0">
                <a:solidFill>
                  <a:srgbClr val="003399"/>
                </a:solidFill>
              </a:rPr>
              <a:t>CONSTRUTORA</a:t>
            </a:r>
          </a:p>
        </p:txBody>
      </p:sp>
      <p:sp>
        <p:nvSpPr>
          <p:cNvPr id="8" name="Retângulo 7"/>
          <p:cNvSpPr/>
          <p:nvPr/>
        </p:nvSpPr>
        <p:spPr>
          <a:xfrm>
            <a:off x="395536" y="1940818"/>
            <a:ext cx="1443302" cy="369332"/>
          </a:xfrm>
          <a:prstGeom prst="rect">
            <a:avLst/>
          </a:prstGeom>
          <a:solidFill>
            <a:srgbClr val="CCCCFF"/>
          </a:solidFill>
        </p:spPr>
        <p:txBody>
          <a:bodyPr wrap="square">
            <a:spAutoFit/>
          </a:bodyPr>
          <a:lstStyle/>
          <a:p>
            <a:pPr algn="ctr">
              <a:defRPr/>
            </a:pPr>
            <a:r>
              <a:rPr lang="pt-BR" b="1" dirty="0" smtClean="0">
                <a:solidFill>
                  <a:srgbClr val="003399"/>
                </a:solidFill>
              </a:rPr>
              <a:t>CLIENTE</a:t>
            </a:r>
            <a:endParaRPr lang="pt-BR" b="1" dirty="0">
              <a:solidFill>
                <a:srgbClr val="003399"/>
              </a:solidFill>
            </a:endParaRPr>
          </a:p>
        </p:txBody>
      </p:sp>
      <p:sp>
        <p:nvSpPr>
          <p:cNvPr id="9" name="Retângulo 8"/>
          <p:cNvSpPr/>
          <p:nvPr/>
        </p:nvSpPr>
        <p:spPr>
          <a:xfrm>
            <a:off x="2267744" y="1207077"/>
            <a:ext cx="2022157" cy="369332"/>
          </a:xfrm>
          <a:prstGeom prst="rect">
            <a:avLst/>
          </a:prstGeom>
          <a:solidFill>
            <a:srgbClr val="CCCCFF"/>
          </a:solidFill>
        </p:spPr>
        <p:txBody>
          <a:bodyPr wrap="square">
            <a:spAutoFit/>
          </a:bodyPr>
          <a:lstStyle/>
          <a:p>
            <a:pPr algn="ctr">
              <a:defRPr/>
            </a:pPr>
            <a:r>
              <a:rPr lang="pt-BR" b="1" dirty="0" smtClean="0">
                <a:solidFill>
                  <a:srgbClr val="003399"/>
                </a:solidFill>
              </a:rPr>
              <a:t>CAIXA</a:t>
            </a:r>
            <a:endParaRPr lang="pt-BR" b="1" dirty="0">
              <a:solidFill>
                <a:srgbClr val="003399"/>
              </a:solidFill>
            </a:endParaRPr>
          </a:p>
        </p:txBody>
      </p:sp>
      <p:cxnSp>
        <p:nvCxnSpPr>
          <p:cNvPr id="11" name="Conector angulado 10"/>
          <p:cNvCxnSpPr>
            <a:stCxn id="8" idx="3"/>
            <a:endCxn id="7" idx="1"/>
          </p:cNvCxnSpPr>
          <p:nvPr/>
        </p:nvCxnSpPr>
        <p:spPr>
          <a:xfrm flipV="1">
            <a:off x="1838838" y="2119059"/>
            <a:ext cx="428906" cy="6425"/>
          </a:xfrm>
          <a:prstGeom prst="bentConnector3">
            <a:avLst/>
          </a:prstGeom>
          <a:ln w="25400">
            <a:solidFill>
              <a:srgbClr val="003399"/>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Conector angulado 16"/>
          <p:cNvCxnSpPr>
            <a:stCxn id="8" idx="0"/>
            <a:endCxn id="9" idx="1"/>
          </p:cNvCxnSpPr>
          <p:nvPr/>
        </p:nvCxnSpPr>
        <p:spPr>
          <a:xfrm rot="5400000" flipH="1" flipV="1">
            <a:off x="1417928" y="1091003"/>
            <a:ext cx="549075" cy="1150557"/>
          </a:xfrm>
          <a:prstGeom prst="bentConnector2">
            <a:avLst/>
          </a:prstGeom>
          <a:ln w="25400">
            <a:solidFill>
              <a:srgbClr val="003399"/>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29" name="CaixaDeTexto 28"/>
          <p:cNvSpPr txBox="1"/>
          <p:nvPr/>
        </p:nvSpPr>
        <p:spPr>
          <a:xfrm>
            <a:off x="1758490" y="1789071"/>
            <a:ext cx="609728" cy="646331"/>
          </a:xfrm>
          <a:prstGeom prst="rect">
            <a:avLst/>
          </a:prstGeom>
          <a:noFill/>
        </p:spPr>
        <p:txBody>
          <a:bodyPr wrap="square" rtlCol="0">
            <a:spAutoFit/>
          </a:bodyPr>
          <a:lstStyle/>
          <a:p>
            <a:r>
              <a:rPr lang="pt-BR" sz="3600" dirty="0" smtClean="0">
                <a:solidFill>
                  <a:srgbClr val="FF6600"/>
                </a:solidFill>
              </a:rPr>
              <a:t>X</a:t>
            </a:r>
            <a:endParaRPr lang="pt-BR" sz="3600" dirty="0">
              <a:solidFill>
                <a:srgbClr val="FF6600"/>
              </a:solidFill>
            </a:endParaRPr>
          </a:p>
        </p:txBody>
      </p:sp>
    </p:spTree>
    <p:extLst>
      <p:ext uri="{BB962C8B-B14F-4D97-AF65-F5344CB8AC3E}">
        <p14:creationId xmlns:p14="http://schemas.microsoft.com/office/powerpoint/2010/main" val="33907975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aixaDeTexto 3"/>
          <p:cNvSpPr txBox="1">
            <a:spLocks noChangeArrowheads="1"/>
          </p:cNvSpPr>
          <p:nvPr/>
        </p:nvSpPr>
        <p:spPr bwMode="auto">
          <a:xfrm>
            <a:off x="625475" y="260350"/>
            <a:ext cx="8410575" cy="461963"/>
          </a:xfrm>
          <a:prstGeom prst="rect">
            <a:avLst/>
          </a:prstGeom>
          <a:solidFill>
            <a:srgbClr val="0070C0"/>
          </a:solidFill>
          <a:ln w="9525">
            <a:noFill/>
            <a:miter lim="800000"/>
            <a:headEnd/>
            <a:tailEnd/>
          </a:ln>
        </p:spPr>
        <p:txBody>
          <a:bodyPr>
            <a:spAutoFit/>
          </a:bodyPr>
          <a:lstStyle/>
          <a:p>
            <a:pPr algn="ctr"/>
            <a:r>
              <a:rPr lang="pt-BR" sz="2400" b="1" dirty="0" smtClean="0">
                <a:solidFill>
                  <a:srgbClr val="FFFFFF"/>
                </a:solidFill>
                <a:cs typeface="Arial" charset="0"/>
              </a:rPr>
              <a:t>A PARTIR DE AGORA</a:t>
            </a:r>
            <a:endParaRPr lang="pt-BR" sz="2400" b="1" dirty="0">
              <a:solidFill>
                <a:srgbClr val="FFFFFF"/>
              </a:solidFill>
              <a:cs typeface="Arial" charset="0"/>
            </a:endParaRPr>
          </a:p>
        </p:txBody>
      </p:sp>
      <p:pic>
        <p:nvPicPr>
          <p:cNvPr id="18434" name="Picture 2"/>
          <p:cNvPicPr>
            <a:picLocks noChangeAspect="1" noChangeArrowheads="1"/>
          </p:cNvPicPr>
          <p:nvPr/>
        </p:nvPicPr>
        <p:blipFill>
          <a:blip r:embed="rId3"/>
          <a:srcRect/>
          <a:stretch>
            <a:fillRect/>
          </a:stretch>
        </p:blipFill>
        <p:spPr bwMode="auto">
          <a:xfrm>
            <a:off x="7972425" y="260350"/>
            <a:ext cx="1063625" cy="1403350"/>
          </a:xfrm>
          <a:prstGeom prst="rect">
            <a:avLst/>
          </a:prstGeom>
          <a:noFill/>
          <a:ln w="9525">
            <a:noFill/>
            <a:miter lim="800000"/>
            <a:headEnd/>
            <a:tailEnd/>
          </a:ln>
        </p:spPr>
      </p:pic>
      <p:sp>
        <p:nvSpPr>
          <p:cNvPr id="7" name="Retângulo 6"/>
          <p:cNvSpPr/>
          <p:nvPr/>
        </p:nvSpPr>
        <p:spPr>
          <a:xfrm>
            <a:off x="2051720" y="1950520"/>
            <a:ext cx="1728192" cy="369332"/>
          </a:xfrm>
          <a:prstGeom prst="rect">
            <a:avLst/>
          </a:prstGeom>
          <a:solidFill>
            <a:srgbClr val="003399"/>
          </a:solidFill>
        </p:spPr>
        <p:txBody>
          <a:bodyPr wrap="square">
            <a:spAutoFit/>
          </a:bodyPr>
          <a:lstStyle/>
          <a:p>
            <a:pPr algn="ctr">
              <a:defRPr/>
            </a:pPr>
            <a:r>
              <a:rPr lang="pt-BR" b="1" dirty="0" smtClean="0">
                <a:solidFill>
                  <a:schemeClr val="bg1"/>
                </a:solidFill>
              </a:rPr>
              <a:t>SAC CAIXA</a:t>
            </a:r>
            <a:endParaRPr lang="pt-BR" b="1" dirty="0">
              <a:solidFill>
                <a:schemeClr val="bg1"/>
              </a:solidFill>
            </a:endParaRPr>
          </a:p>
        </p:txBody>
      </p:sp>
      <p:cxnSp>
        <p:nvCxnSpPr>
          <p:cNvPr id="11" name="Conector angulado 10"/>
          <p:cNvCxnSpPr>
            <a:stCxn id="78" idx="3"/>
            <a:endCxn id="7" idx="1"/>
          </p:cNvCxnSpPr>
          <p:nvPr/>
        </p:nvCxnSpPr>
        <p:spPr>
          <a:xfrm>
            <a:off x="1838838" y="2125484"/>
            <a:ext cx="212882" cy="9702"/>
          </a:xfrm>
          <a:prstGeom prst="bentConnector3">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44" name="Conector angulado 43"/>
          <p:cNvCxnSpPr>
            <a:stCxn id="7" idx="3"/>
            <a:endCxn id="86" idx="1"/>
          </p:cNvCxnSpPr>
          <p:nvPr/>
        </p:nvCxnSpPr>
        <p:spPr>
          <a:xfrm flipV="1">
            <a:off x="3779912" y="2130004"/>
            <a:ext cx="330852" cy="5182"/>
          </a:xfrm>
          <a:prstGeom prst="bentConnector3">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50" name="Conector angulado 49"/>
          <p:cNvCxnSpPr>
            <a:stCxn id="86" idx="3"/>
            <a:endCxn id="31" idx="1"/>
          </p:cNvCxnSpPr>
          <p:nvPr/>
        </p:nvCxnSpPr>
        <p:spPr>
          <a:xfrm flipV="1">
            <a:off x="5550764" y="2125338"/>
            <a:ext cx="317380" cy="4666"/>
          </a:xfrm>
          <a:prstGeom prst="bentConnector3">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sp>
        <p:nvSpPr>
          <p:cNvPr id="31" name="Retângulo 30"/>
          <p:cNvSpPr/>
          <p:nvPr/>
        </p:nvSpPr>
        <p:spPr>
          <a:xfrm>
            <a:off x="5868144" y="1945338"/>
            <a:ext cx="2160000" cy="360000"/>
          </a:xfrm>
          <a:prstGeom prst="rect">
            <a:avLst/>
          </a:prstGeom>
          <a:solidFill>
            <a:srgbClr val="FFC000"/>
          </a:solidFill>
        </p:spPr>
        <p:txBody>
          <a:bodyPr wrap="square">
            <a:spAutoFit/>
          </a:bodyPr>
          <a:lstStyle/>
          <a:p>
            <a:pPr algn="ctr">
              <a:defRPr/>
            </a:pPr>
            <a:r>
              <a:rPr lang="pt-BR" b="1" dirty="0" smtClean="0">
                <a:solidFill>
                  <a:srgbClr val="003399"/>
                </a:solidFill>
              </a:rPr>
              <a:t>CONSTRUTORA</a:t>
            </a:r>
            <a:endParaRPr lang="pt-BR" b="1" dirty="0">
              <a:solidFill>
                <a:srgbClr val="003399"/>
              </a:solidFill>
            </a:endParaRPr>
          </a:p>
        </p:txBody>
      </p:sp>
      <p:sp>
        <p:nvSpPr>
          <p:cNvPr id="49" name="Retângulo 48"/>
          <p:cNvSpPr/>
          <p:nvPr/>
        </p:nvSpPr>
        <p:spPr>
          <a:xfrm>
            <a:off x="5825164" y="3514980"/>
            <a:ext cx="2231479" cy="369332"/>
          </a:xfrm>
          <a:prstGeom prst="rect">
            <a:avLst/>
          </a:prstGeom>
          <a:solidFill>
            <a:srgbClr val="CCCCFF"/>
          </a:solidFill>
        </p:spPr>
        <p:txBody>
          <a:bodyPr wrap="square">
            <a:spAutoFit/>
          </a:bodyPr>
          <a:lstStyle/>
          <a:p>
            <a:pPr algn="ctr">
              <a:defRPr/>
            </a:pPr>
            <a:r>
              <a:rPr lang="pt-BR" b="1" dirty="0" smtClean="0">
                <a:solidFill>
                  <a:srgbClr val="003399"/>
                </a:solidFill>
              </a:rPr>
              <a:t>CAIXA</a:t>
            </a:r>
            <a:endParaRPr lang="pt-BR" b="1" dirty="0">
              <a:solidFill>
                <a:srgbClr val="003399"/>
              </a:solidFill>
            </a:endParaRPr>
          </a:p>
        </p:txBody>
      </p:sp>
      <p:cxnSp>
        <p:nvCxnSpPr>
          <p:cNvPr id="51" name="Conector angulado 50"/>
          <p:cNvCxnSpPr>
            <a:stCxn id="49" idx="2"/>
            <a:endCxn id="60" idx="0"/>
          </p:cNvCxnSpPr>
          <p:nvPr/>
        </p:nvCxnSpPr>
        <p:spPr>
          <a:xfrm rot="16200000" flipH="1">
            <a:off x="6815880" y="4009335"/>
            <a:ext cx="250254" cy="207"/>
          </a:xfrm>
          <a:prstGeom prst="bentConnector3">
            <a:avLst>
              <a:gd name="adj1" fmla="val 50000"/>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sp>
        <p:nvSpPr>
          <p:cNvPr id="52" name="Fluxograma: Processo alternativo 51"/>
          <p:cNvSpPr/>
          <p:nvPr/>
        </p:nvSpPr>
        <p:spPr>
          <a:xfrm>
            <a:off x="7999356" y="2684919"/>
            <a:ext cx="792088" cy="340519"/>
          </a:xfrm>
          <a:prstGeom prst="flowChartAlternateProcess">
            <a:avLst/>
          </a:prstGeom>
          <a:solidFill>
            <a:srgbClr val="CCCCFF"/>
          </a:solidFill>
        </p:spPr>
        <p:txBody>
          <a:bodyPr wrap="square">
            <a:spAutoFit/>
          </a:bodyPr>
          <a:lstStyle/>
          <a:p>
            <a:pPr algn="ctr"/>
            <a:r>
              <a:rPr lang="pt-BR" sz="1400" b="1" dirty="0">
                <a:solidFill>
                  <a:srgbClr val="003399"/>
                </a:solidFill>
                <a:latin typeface="Arial" charset="0"/>
              </a:rPr>
              <a:t>FIM</a:t>
            </a:r>
          </a:p>
        </p:txBody>
      </p:sp>
      <p:sp>
        <p:nvSpPr>
          <p:cNvPr id="53" name="Fluxograma: Decisão 52"/>
          <p:cNvSpPr/>
          <p:nvPr/>
        </p:nvSpPr>
        <p:spPr>
          <a:xfrm>
            <a:off x="6227621" y="2492338"/>
            <a:ext cx="1440161" cy="720096"/>
          </a:xfrm>
          <a:prstGeom prst="flowChartDecisi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smtClean="0"/>
              <a:t>Atendeu ?</a:t>
            </a:r>
          </a:p>
        </p:txBody>
      </p:sp>
      <p:cxnSp>
        <p:nvCxnSpPr>
          <p:cNvPr id="56" name="Conector angulado 55"/>
          <p:cNvCxnSpPr>
            <a:stCxn id="53" idx="3"/>
            <a:endCxn id="52" idx="1"/>
          </p:cNvCxnSpPr>
          <p:nvPr/>
        </p:nvCxnSpPr>
        <p:spPr>
          <a:xfrm>
            <a:off x="7667782" y="2852386"/>
            <a:ext cx="331574" cy="2793"/>
          </a:xfrm>
          <a:prstGeom prst="bentConnector3">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sp>
        <p:nvSpPr>
          <p:cNvPr id="57" name="CaixaDeTexto 56"/>
          <p:cNvSpPr txBox="1"/>
          <p:nvPr/>
        </p:nvSpPr>
        <p:spPr>
          <a:xfrm>
            <a:off x="7567308" y="2593390"/>
            <a:ext cx="360040" cy="215444"/>
          </a:xfrm>
          <a:prstGeom prst="rect">
            <a:avLst/>
          </a:prstGeom>
          <a:noFill/>
        </p:spPr>
        <p:txBody>
          <a:bodyPr wrap="square" rtlCol="0">
            <a:spAutoFit/>
          </a:bodyPr>
          <a:lstStyle/>
          <a:p>
            <a:r>
              <a:rPr lang="pt-BR" sz="800" dirty="0" smtClean="0">
                <a:solidFill>
                  <a:srgbClr val="003399"/>
                </a:solidFill>
              </a:rPr>
              <a:t>sim</a:t>
            </a:r>
            <a:endParaRPr lang="pt-BR" sz="800" dirty="0">
              <a:solidFill>
                <a:srgbClr val="003399"/>
              </a:solidFill>
            </a:endParaRPr>
          </a:p>
        </p:txBody>
      </p:sp>
      <p:sp>
        <p:nvSpPr>
          <p:cNvPr id="58" name="CaixaDeTexto 57"/>
          <p:cNvSpPr txBox="1"/>
          <p:nvPr/>
        </p:nvSpPr>
        <p:spPr>
          <a:xfrm>
            <a:off x="7005758" y="3299536"/>
            <a:ext cx="360040" cy="215444"/>
          </a:xfrm>
          <a:prstGeom prst="rect">
            <a:avLst/>
          </a:prstGeom>
          <a:noFill/>
        </p:spPr>
        <p:txBody>
          <a:bodyPr wrap="square" rtlCol="0">
            <a:spAutoFit/>
          </a:bodyPr>
          <a:lstStyle/>
          <a:p>
            <a:r>
              <a:rPr lang="pt-BR" sz="800" dirty="0" smtClean="0">
                <a:solidFill>
                  <a:srgbClr val="003399"/>
                </a:solidFill>
              </a:rPr>
              <a:t>não</a:t>
            </a:r>
            <a:endParaRPr lang="pt-BR" sz="800" dirty="0">
              <a:solidFill>
                <a:srgbClr val="003399"/>
              </a:solidFill>
            </a:endParaRPr>
          </a:p>
        </p:txBody>
      </p:sp>
      <p:cxnSp>
        <p:nvCxnSpPr>
          <p:cNvPr id="59" name="Conector angulado 58"/>
          <p:cNvCxnSpPr>
            <a:stCxn id="53" idx="2"/>
            <a:endCxn id="49" idx="0"/>
          </p:cNvCxnSpPr>
          <p:nvPr/>
        </p:nvCxnSpPr>
        <p:spPr>
          <a:xfrm rot="5400000">
            <a:off x="6793030" y="3360308"/>
            <a:ext cx="302546" cy="6798"/>
          </a:xfrm>
          <a:prstGeom prst="bentConnector3">
            <a:avLst>
              <a:gd name="adj1" fmla="val 50000"/>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sp>
        <p:nvSpPr>
          <p:cNvPr id="60" name="Retângulo 59"/>
          <p:cNvSpPr/>
          <p:nvPr/>
        </p:nvSpPr>
        <p:spPr>
          <a:xfrm>
            <a:off x="5825371" y="4134566"/>
            <a:ext cx="2231479" cy="923330"/>
          </a:xfrm>
          <a:prstGeom prst="rect">
            <a:avLst/>
          </a:prstGeom>
          <a:solidFill>
            <a:srgbClr val="CCCCFF"/>
          </a:solidFill>
        </p:spPr>
        <p:txBody>
          <a:bodyPr wrap="square">
            <a:spAutoFit/>
          </a:bodyPr>
          <a:lstStyle/>
          <a:p>
            <a:pPr algn="ctr">
              <a:defRPr/>
            </a:pPr>
            <a:r>
              <a:rPr lang="pt-BR" b="1" dirty="0">
                <a:solidFill>
                  <a:srgbClr val="003399"/>
                </a:solidFill>
              </a:rPr>
              <a:t>C</a:t>
            </a:r>
            <a:r>
              <a:rPr lang="pt-BR" b="1" dirty="0" smtClean="0">
                <a:solidFill>
                  <a:srgbClr val="003399"/>
                </a:solidFill>
              </a:rPr>
              <a:t>ontratação da obra com recursos FAR</a:t>
            </a:r>
            <a:endParaRPr lang="pt-BR" b="1" dirty="0">
              <a:solidFill>
                <a:srgbClr val="003399"/>
              </a:solidFill>
            </a:endParaRPr>
          </a:p>
        </p:txBody>
      </p:sp>
      <p:sp>
        <p:nvSpPr>
          <p:cNvPr id="61" name="Retângulo 60"/>
          <p:cNvSpPr/>
          <p:nvPr/>
        </p:nvSpPr>
        <p:spPr>
          <a:xfrm>
            <a:off x="5824602" y="5344403"/>
            <a:ext cx="2231479" cy="923330"/>
          </a:xfrm>
          <a:prstGeom prst="rect">
            <a:avLst/>
          </a:prstGeom>
          <a:solidFill>
            <a:srgbClr val="CCCCFF"/>
          </a:solidFill>
        </p:spPr>
        <p:txBody>
          <a:bodyPr wrap="square">
            <a:spAutoFit/>
          </a:bodyPr>
          <a:lstStyle/>
          <a:p>
            <a:pPr algn="ctr">
              <a:defRPr/>
            </a:pPr>
            <a:r>
              <a:rPr lang="pt-BR" b="1" dirty="0" smtClean="0">
                <a:solidFill>
                  <a:srgbClr val="003399"/>
                </a:solidFill>
              </a:rPr>
              <a:t>Inclusão da Construtora no CONRES</a:t>
            </a:r>
            <a:endParaRPr lang="pt-BR" b="1" dirty="0">
              <a:solidFill>
                <a:srgbClr val="003399"/>
              </a:solidFill>
            </a:endParaRPr>
          </a:p>
        </p:txBody>
      </p:sp>
      <p:cxnSp>
        <p:nvCxnSpPr>
          <p:cNvPr id="64" name="Conector angulado 63"/>
          <p:cNvCxnSpPr>
            <a:stCxn id="60" idx="3"/>
            <a:endCxn id="52" idx="2"/>
          </p:cNvCxnSpPr>
          <p:nvPr/>
        </p:nvCxnSpPr>
        <p:spPr>
          <a:xfrm flipV="1">
            <a:off x="8056850" y="3025438"/>
            <a:ext cx="338550" cy="1570793"/>
          </a:xfrm>
          <a:prstGeom prst="bentConnector2">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65" name="Conector angulado 64"/>
          <p:cNvCxnSpPr>
            <a:stCxn id="61" idx="3"/>
            <a:endCxn id="52" idx="2"/>
          </p:cNvCxnSpPr>
          <p:nvPr/>
        </p:nvCxnSpPr>
        <p:spPr>
          <a:xfrm flipV="1">
            <a:off x="8056081" y="3025438"/>
            <a:ext cx="339319" cy="2780630"/>
          </a:xfrm>
          <a:prstGeom prst="bentConnector2">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66" name="Conector angulado 65"/>
          <p:cNvCxnSpPr>
            <a:stCxn id="60" idx="2"/>
            <a:endCxn id="61" idx="0"/>
          </p:cNvCxnSpPr>
          <p:nvPr/>
        </p:nvCxnSpPr>
        <p:spPr>
          <a:xfrm rot="5400000">
            <a:off x="6797474" y="5200765"/>
            <a:ext cx="286507" cy="769"/>
          </a:xfrm>
          <a:prstGeom prst="bentConnector3">
            <a:avLst>
              <a:gd name="adj1" fmla="val 50000"/>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67" name="Conector angulado 66"/>
          <p:cNvCxnSpPr>
            <a:stCxn id="31" idx="2"/>
            <a:endCxn id="53" idx="0"/>
          </p:cNvCxnSpPr>
          <p:nvPr/>
        </p:nvCxnSpPr>
        <p:spPr>
          <a:xfrm rot="5400000">
            <a:off x="6854423" y="2398617"/>
            <a:ext cx="187000" cy="442"/>
          </a:xfrm>
          <a:prstGeom prst="bentConnector3">
            <a:avLst>
              <a:gd name="adj1" fmla="val 50000"/>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sp>
        <p:nvSpPr>
          <p:cNvPr id="78" name="Retângulo 77"/>
          <p:cNvSpPr/>
          <p:nvPr/>
        </p:nvSpPr>
        <p:spPr>
          <a:xfrm>
            <a:off x="395536" y="1940818"/>
            <a:ext cx="1443302" cy="369332"/>
          </a:xfrm>
          <a:prstGeom prst="rect">
            <a:avLst/>
          </a:prstGeom>
          <a:solidFill>
            <a:srgbClr val="CCCCFF"/>
          </a:solidFill>
        </p:spPr>
        <p:txBody>
          <a:bodyPr wrap="square">
            <a:spAutoFit/>
          </a:bodyPr>
          <a:lstStyle/>
          <a:p>
            <a:pPr algn="ctr">
              <a:defRPr/>
            </a:pPr>
            <a:r>
              <a:rPr lang="pt-BR" b="1" dirty="0" smtClean="0">
                <a:solidFill>
                  <a:srgbClr val="003399"/>
                </a:solidFill>
              </a:rPr>
              <a:t>CLIENTE</a:t>
            </a:r>
            <a:endParaRPr lang="pt-BR" b="1" dirty="0">
              <a:solidFill>
                <a:srgbClr val="003399"/>
              </a:solidFill>
            </a:endParaRPr>
          </a:p>
        </p:txBody>
      </p:sp>
      <p:sp>
        <p:nvSpPr>
          <p:cNvPr id="81" name="Retângulo 80"/>
          <p:cNvSpPr/>
          <p:nvPr/>
        </p:nvSpPr>
        <p:spPr>
          <a:xfrm>
            <a:off x="4111326" y="2636912"/>
            <a:ext cx="1440000" cy="360000"/>
          </a:xfrm>
          <a:prstGeom prst="rect">
            <a:avLst/>
          </a:prstGeom>
          <a:solidFill>
            <a:srgbClr val="6699FF"/>
          </a:solidFill>
        </p:spPr>
        <p:txBody>
          <a:bodyPr wrap="square">
            <a:spAutoFit/>
          </a:bodyPr>
          <a:lstStyle/>
          <a:p>
            <a:pPr algn="ctr">
              <a:defRPr/>
            </a:pPr>
            <a:r>
              <a:rPr lang="pt-BR" b="1" dirty="0" smtClean="0">
                <a:solidFill>
                  <a:srgbClr val="003399"/>
                </a:solidFill>
              </a:rPr>
              <a:t>GIDUR</a:t>
            </a:r>
            <a:endParaRPr lang="pt-BR" b="1" dirty="0">
              <a:solidFill>
                <a:srgbClr val="003399"/>
              </a:solidFill>
            </a:endParaRPr>
          </a:p>
        </p:txBody>
      </p:sp>
      <p:sp>
        <p:nvSpPr>
          <p:cNvPr id="82" name="Retângulo 81"/>
          <p:cNvSpPr/>
          <p:nvPr/>
        </p:nvSpPr>
        <p:spPr>
          <a:xfrm>
            <a:off x="4111326" y="3150260"/>
            <a:ext cx="1448337" cy="338554"/>
          </a:xfrm>
          <a:prstGeom prst="rect">
            <a:avLst/>
          </a:prstGeom>
          <a:solidFill>
            <a:srgbClr val="6699FF"/>
          </a:solidFill>
        </p:spPr>
        <p:txBody>
          <a:bodyPr wrap="square">
            <a:spAutoFit/>
          </a:bodyPr>
          <a:lstStyle/>
          <a:p>
            <a:pPr algn="ctr">
              <a:defRPr/>
            </a:pPr>
            <a:r>
              <a:rPr lang="pt-BR" sz="1600" b="1" dirty="0" smtClean="0">
                <a:solidFill>
                  <a:srgbClr val="003399"/>
                </a:solidFill>
              </a:rPr>
              <a:t>Vistoria</a:t>
            </a:r>
            <a:endParaRPr lang="pt-BR" sz="1600" b="1" dirty="0">
              <a:solidFill>
                <a:srgbClr val="003399"/>
              </a:solidFill>
            </a:endParaRPr>
          </a:p>
        </p:txBody>
      </p:sp>
      <p:sp>
        <p:nvSpPr>
          <p:cNvPr id="83" name="Retângulo 82"/>
          <p:cNvSpPr/>
          <p:nvPr/>
        </p:nvSpPr>
        <p:spPr>
          <a:xfrm>
            <a:off x="4111326" y="3717032"/>
            <a:ext cx="1448337" cy="338554"/>
          </a:xfrm>
          <a:prstGeom prst="rect">
            <a:avLst/>
          </a:prstGeom>
          <a:solidFill>
            <a:srgbClr val="6699FF"/>
          </a:solidFill>
        </p:spPr>
        <p:txBody>
          <a:bodyPr wrap="square">
            <a:spAutoFit/>
          </a:bodyPr>
          <a:lstStyle/>
          <a:p>
            <a:pPr algn="ctr">
              <a:defRPr/>
            </a:pPr>
            <a:r>
              <a:rPr lang="pt-BR" sz="1600" b="1" dirty="0" smtClean="0">
                <a:solidFill>
                  <a:srgbClr val="003399"/>
                </a:solidFill>
              </a:rPr>
              <a:t>Parecer</a:t>
            </a:r>
            <a:endParaRPr lang="pt-BR" sz="1600" b="1" dirty="0">
              <a:solidFill>
                <a:srgbClr val="003399"/>
              </a:solidFill>
            </a:endParaRPr>
          </a:p>
        </p:txBody>
      </p:sp>
      <p:cxnSp>
        <p:nvCxnSpPr>
          <p:cNvPr id="84" name="Conector de seta reta 83"/>
          <p:cNvCxnSpPr>
            <a:stCxn id="81" idx="2"/>
            <a:endCxn id="82" idx="0"/>
          </p:cNvCxnSpPr>
          <p:nvPr/>
        </p:nvCxnSpPr>
        <p:spPr>
          <a:xfrm>
            <a:off x="4831326" y="2996912"/>
            <a:ext cx="4169" cy="153348"/>
          </a:xfrm>
          <a:prstGeom prst="straightConnector1">
            <a:avLst/>
          </a:prstGeom>
          <a:ln>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85" name="Conector de seta reta 84"/>
          <p:cNvCxnSpPr>
            <a:stCxn id="82" idx="2"/>
            <a:endCxn id="83" idx="0"/>
          </p:cNvCxnSpPr>
          <p:nvPr/>
        </p:nvCxnSpPr>
        <p:spPr>
          <a:xfrm>
            <a:off x="4835495" y="3488814"/>
            <a:ext cx="0" cy="228218"/>
          </a:xfrm>
          <a:prstGeom prst="straightConnector1">
            <a:avLst/>
          </a:prstGeom>
          <a:ln>
            <a:solidFill>
              <a:srgbClr val="003399"/>
            </a:solidFill>
            <a:tailEnd type="arrow"/>
          </a:ln>
        </p:spPr>
        <p:style>
          <a:lnRef idx="1">
            <a:schemeClr val="accent1"/>
          </a:lnRef>
          <a:fillRef idx="0">
            <a:schemeClr val="accent1"/>
          </a:fillRef>
          <a:effectRef idx="0">
            <a:schemeClr val="accent1"/>
          </a:effectRef>
          <a:fontRef idx="minor">
            <a:schemeClr val="tx1"/>
          </a:fontRef>
        </p:style>
      </p:cxnSp>
      <p:sp>
        <p:nvSpPr>
          <p:cNvPr id="86" name="Retângulo 85"/>
          <p:cNvSpPr/>
          <p:nvPr/>
        </p:nvSpPr>
        <p:spPr>
          <a:xfrm>
            <a:off x="4110764" y="1945338"/>
            <a:ext cx="1440000" cy="369332"/>
          </a:xfrm>
          <a:prstGeom prst="rect">
            <a:avLst/>
          </a:prstGeom>
          <a:solidFill>
            <a:srgbClr val="CCCCFF"/>
          </a:solidFill>
        </p:spPr>
        <p:txBody>
          <a:bodyPr wrap="square">
            <a:spAutoFit/>
          </a:bodyPr>
          <a:lstStyle/>
          <a:p>
            <a:pPr algn="ctr">
              <a:defRPr/>
            </a:pPr>
            <a:r>
              <a:rPr lang="pt-BR" b="1" dirty="0" smtClean="0">
                <a:solidFill>
                  <a:srgbClr val="003399"/>
                </a:solidFill>
              </a:rPr>
              <a:t>GILIE</a:t>
            </a:r>
            <a:endParaRPr lang="pt-BR" b="1" dirty="0">
              <a:solidFill>
                <a:srgbClr val="003399"/>
              </a:solidFill>
            </a:endParaRPr>
          </a:p>
        </p:txBody>
      </p:sp>
      <p:cxnSp>
        <p:nvCxnSpPr>
          <p:cNvPr id="87" name="Conector angulado 86"/>
          <p:cNvCxnSpPr>
            <a:stCxn id="86" idx="2"/>
            <a:endCxn id="81" idx="0"/>
          </p:cNvCxnSpPr>
          <p:nvPr/>
        </p:nvCxnSpPr>
        <p:spPr>
          <a:xfrm rot="16200000" flipH="1">
            <a:off x="4669924" y="2475510"/>
            <a:ext cx="322242" cy="562"/>
          </a:xfrm>
          <a:prstGeom prst="bentConnector3">
            <a:avLst>
              <a:gd name="adj1" fmla="val 50000"/>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18444" name="Conector angulado 18443"/>
          <p:cNvCxnSpPr>
            <a:stCxn id="83" idx="1"/>
            <a:endCxn id="86" idx="1"/>
          </p:cNvCxnSpPr>
          <p:nvPr/>
        </p:nvCxnSpPr>
        <p:spPr>
          <a:xfrm rot="10800000">
            <a:off x="4110764" y="2130005"/>
            <a:ext cx="562" cy="1756305"/>
          </a:xfrm>
          <a:prstGeom prst="bentConnector3">
            <a:avLst>
              <a:gd name="adj1" fmla="val 40776157"/>
            </a:avLst>
          </a:prstGeom>
          <a:ln>
            <a:solidFill>
              <a:srgbClr val="0033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6598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wipe(left)">
                                      <p:cBhvr>
                                        <p:cTn id="10" dur="500"/>
                                        <p:tgtEl>
                                          <p:spTgt spid="8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wipe(left)">
                                      <p:cBhvr>
                                        <p:cTn id="13" dur="500"/>
                                        <p:tgtEl>
                                          <p:spTgt spid="8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wipe(left)">
                                      <p:cBhvr>
                                        <p:cTn id="16" dur="500"/>
                                        <p:tgtEl>
                                          <p:spTgt spid="83"/>
                                        </p:tgtEl>
                                      </p:cBhvr>
                                    </p:animEffect>
                                  </p:childTnLst>
                                </p:cTn>
                              </p:par>
                              <p:par>
                                <p:cTn id="17" presetID="22" presetClass="entr" presetSubtype="8"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wipe(left)">
                                      <p:cBhvr>
                                        <p:cTn id="19" dur="500"/>
                                        <p:tgtEl>
                                          <p:spTgt spid="84"/>
                                        </p:tgtEl>
                                      </p:cBhvr>
                                    </p:animEffect>
                                  </p:childTnLst>
                                </p:cTn>
                              </p:par>
                              <p:par>
                                <p:cTn id="20" presetID="22" presetClass="entr" presetSubtype="8"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left)">
                                      <p:cBhvr>
                                        <p:cTn id="22" dur="500"/>
                                        <p:tgtEl>
                                          <p:spTgt spid="8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wipe(left)">
                                      <p:cBhvr>
                                        <p:cTn id="25" dur="500"/>
                                        <p:tgtEl>
                                          <p:spTgt spid="86"/>
                                        </p:tgtEl>
                                      </p:cBhvr>
                                    </p:animEffect>
                                  </p:childTnLst>
                                </p:cTn>
                              </p:par>
                              <p:par>
                                <p:cTn id="26" presetID="22" presetClass="entr" presetSubtype="1" fill="hold" nodeType="with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wipe(up)">
                                      <p:cBhvr>
                                        <p:cTn id="28" dur="500"/>
                                        <p:tgtEl>
                                          <p:spTgt spid="8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8444"/>
                                        </p:tgtEl>
                                        <p:attrNameLst>
                                          <p:attrName>style.visibility</p:attrName>
                                        </p:attrNameLst>
                                      </p:cBhvr>
                                      <p:to>
                                        <p:strVal val="visible"/>
                                      </p:to>
                                    </p:set>
                                    <p:animEffect transition="in" filter="wipe(down)">
                                      <p:cBhvr>
                                        <p:cTn id="33" dur="500"/>
                                        <p:tgtEl>
                                          <p:spTgt spid="184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500"/>
                                        <p:tgtEl>
                                          <p:spTgt spid="5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left)">
                                      <p:cBhvr>
                                        <p:cTn id="47" dur="500"/>
                                        <p:tgtEl>
                                          <p:spTgt spid="53"/>
                                        </p:tgtEl>
                                      </p:cBhvr>
                                    </p:animEffect>
                                  </p:childTnLst>
                                </p:cTn>
                              </p:par>
                              <p:par>
                                <p:cTn id="48" presetID="22" presetClass="entr" presetSubtype="8"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wipe(left)">
                                      <p:cBhvr>
                                        <p:cTn id="50" dur="500"/>
                                        <p:tgtEl>
                                          <p:spTgt spid="5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par>
                                <p:cTn id="54" presetID="22" presetClass="entr" presetSubtype="8" fill="hold" nodeType="with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wipe(left)">
                                      <p:cBhvr>
                                        <p:cTn id="56" dur="500"/>
                                        <p:tgtEl>
                                          <p:spTgt spid="6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down)">
                                      <p:cBhvr>
                                        <p:cTn id="61" dur="500"/>
                                        <p:tgtEl>
                                          <p:spTgt spid="49"/>
                                        </p:tgtEl>
                                      </p:cBhvr>
                                    </p:animEffect>
                                  </p:childTnLst>
                                </p:cTn>
                              </p:par>
                              <p:par>
                                <p:cTn id="62" presetID="22" presetClass="entr" presetSubtype="4" fill="hold"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down)">
                                      <p:cBhvr>
                                        <p:cTn id="64" dur="500"/>
                                        <p:tgtEl>
                                          <p:spTgt spid="5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down)">
                                      <p:cBhvr>
                                        <p:cTn id="67" dur="500"/>
                                        <p:tgtEl>
                                          <p:spTgt spid="58"/>
                                        </p:tgtEl>
                                      </p:cBhvr>
                                    </p:animEffect>
                                  </p:childTnLst>
                                </p:cTn>
                              </p:par>
                              <p:par>
                                <p:cTn id="68" presetID="22" presetClass="entr" presetSubtype="4" fill="hold"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down)">
                                      <p:cBhvr>
                                        <p:cTn id="70" dur="500"/>
                                        <p:tgtEl>
                                          <p:spTgt spid="5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down)">
                                      <p:cBhvr>
                                        <p:cTn id="73" dur="500"/>
                                        <p:tgtEl>
                                          <p:spTgt spid="60"/>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down)">
                                      <p:cBhvr>
                                        <p:cTn id="76" dur="500"/>
                                        <p:tgtEl>
                                          <p:spTgt spid="61"/>
                                        </p:tgtEl>
                                      </p:cBhvr>
                                    </p:animEffect>
                                  </p:childTnLst>
                                </p:cTn>
                              </p:par>
                              <p:par>
                                <p:cTn id="77" presetID="22" presetClass="entr" presetSubtype="4" fill="hold" nodeType="with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500"/>
                                        <p:tgtEl>
                                          <p:spTgt spid="64"/>
                                        </p:tgtEl>
                                      </p:cBhvr>
                                    </p:animEffect>
                                  </p:childTnLst>
                                </p:cTn>
                              </p:par>
                              <p:par>
                                <p:cTn id="85" presetID="22" presetClass="entr" presetSubtype="4" fill="hold"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wipe(down)">
                                      <p:cBhvr>
                                        <p:cTn id="8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9" grpId="0" animBg="1"/>
      <p:bldP spid="52" grpId="0" animBg="1"/>
      <p:bldP spid="53" grpId="0" animBg="1"/>
      <p:bldP spid="57" grpId="0"/>
      <p:bldP spid="58" grpId="0"/>
      <p:bldP spid="60" grpId="0" animBg="1"/>
      <p:bldP spid="61" grpId="0" animBg="1"/>
      <p:bldP spid="81" grpId="0" animBg="1"/>
      <p:bldP spid="82" grpId="0" animBg="1"/>
      <p:bldP spid="83"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25350" y="260648"/>
            <a:ext cx="8411146" cy="461665"/>
          </a:xfrm>
          <a:prstGeom prst="rect">
            <a:avLst/>
          </a:prstGeom>
          <a:solidFill>
            <a:srgbClr val="0070C0"/>
          </a:solidFill>
        </p:spPr>
        <p:txBody>
          <a:bodyPr wrap="square" rtlCol="0">
            <a:spAutoFit/>
          </a:bodyPr>
          <a:lstStyle/>
          <a:p>
            <a:r>
              <a:rPr lang="pt-BR" sz="2400" b="1" dirty="0" smtClean="0">
                <a:solidFill>
                  <a:schemeClr val="bg1"/>
                </a:solidFill>
                <a:latin typeface="Arial" pitchFamily="34" charset="0"/>
                <a:cs typeface="Arial" pitchFamily="34" charset="0"/>
              </a:rPr>
              <a:t>DE OLHO NA QUALIDADE DO MCMV</a:t>
            </a:r>
            <a:endParaRPr lang="pt-BR" sz="2400" b="1" dirty="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76" y="1484784"/>
            <a:ext cx="2719788" cy="3587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ixaDeTexto 5"/>
          <p:cNvSpPr txBox="1"/>
          <p:nvPr/>
        </p:nvSpPr>
        <p:spPr>
          <a:xfrm>
            <a:off x="3707904" y="1916832"/>
            <a:ext cx="4536504" cy="3970318"/>
          </a:xfrm>
          <a:prstGeom prst="rect">
            <a:avLst/>
          </a:prstGeom>
          <a:noFill/>
        </p:spPr>
        <p:txBody>
          <a:bodyPr wrap="square" rtlCol="0">
            <a:spAutoFit/>
          </a:bodyPr>
          <a:lstStyle/>
          <a:p>
            <a:r>
              <a:rPr lang="pt-BR" dirty="0" smtClean="0">
                <a:latin typeface="Arial" pitchFamily="34" charset="0"/>
                <a:cs typeface="Arial" pitchFamily="34" charset="0"/>
              </a:rPr>
              <a:t>A CAIXA lançou o “ De olho na qualidade do Minha Casa Minha Vida”, um conjunto de ações que têm como objetivo a </a:t>
            </a:r>
            <a:r>
              <a:rPr lang="pt-BR" b="1" dirty="0" smtClean="0">
                <a:latin typeface="Arial" pitchFamily="34" charset="0"/>
                <a:cs typeface="Arial" pitchFamily="34" charset="0"/>
              </a:rPr>
              <a:t>garantia </a:t>
            </a:r>
            <a:r>
              <a:rPr lang="pt-BR" b="1" dirty="0" smtClean="0">
                <a:latin typeface="Arial" pitchFamily="34" charset="0"/>
                <a:cs typeface="Arial" pitchFamily="34" charset="0"/>
              </a:rPr>
              <a:t>e a </a:t>
            </a:r>
            <a:r>
              <a:rPr lang="pt-BR" b="1" dirty="0" smtClean="0">
                <a:latin typeface="Arial" pitchFamily="34" charset="0"/>
                <a:cs typeface="Arial" pitchFamily="34" charset="0"/>
              </a:rPr>
              <a:t>qualidade do atendimento </a:t>
            </a:r>
            <a:r>
              <a:rPr lang="pt-BR" b="1" dirty="0" smtClean="0">
                <a:latin typeface="Arial" pitchFamily="34" charset="0"/>
                <a:cs typeface="Arial" pitchFamily="34" charset="0"/>
              </a:rPr>
              <a:t>dos </a:t>
            </a:r>
            <a:r>
              <a:rPr lang="pt-BR" b="1" dirty="0" smtClean="0">
                <a:latin typeface="Arial" pitchFamily="34" charset="0"/>
                <a:cs typeface="Arial" pitchFamily="34" charset="0"/>
              </a:rPr>
              <a:t>imóveis entregues por um dos </a:t>
            </a:r>
            <a:r>
              <a:rPr lang="pt-BR" b="1" dirty="0">
                <a:latin typeface="Arial" pitchFamily="34" charset="0"/>
                <a:cs typeface="Arial" pitchFamily="34" charset="0"/>
              </a:rPr>
              <a:t>maiores  programas habitacionais do </a:t>
            </a:r>
            <a:r>
              <a:rPr lang="pt-BR" b="1" dirty="0" smtClean="0">
                <a:latin typeface="Arial" pitchFamily="34" charset="0"/>
                <a:cs typeface="Arial" pitchFamily="34" charset="0"/>
              </a:rPr>
              <a:t>mundo, o  Minha Casa Minha Vida.</a:t>
            </a:r>
          </a:p>
          <a:p>
            <a:endParaRPr lang="pt-BR" dirty="0" smtClean="0">
              <a:latin typeface="Arial" pitchFamily="34" charset="0"/>
              <a:cs typeface="Arial" pitchFamily="34" charset="0"/>
            </a:endParaRPr>
          </a:p>
          <a:p>
            <a:r>
              <a:rPr lang="pt-BR" dirty="0" smtClean="0">
                <a:latin typeface="Arial" pitchFamily="34" charset="0"/>
                <a:cs typeface="Arial" pitchFamily="34" charset="0"/>
              </a:rPr>
              <a:t>Inclui a implantação de  canal de </a:t>
            </a:r>
            <a:r>
              <a:rPr lang="pt-BR" b="1" dirty="0" smtClean="0">
                <a:latin typeface="Arial" pitchFamily="34" charset="0"/>
                <a:cs typeface="Arial" pitchFamily="34" charset="0"/>
              </a:rPr>
              <a:t>comunicação entre os clientes </a:t>
            </a:r>
            <a:r>
              <a:rPr lang="pt-BR" dirty="0" smtClean="0">
                <a:latin typeface="Arial" pitchFamily="34" charset="0"/>
                <a:cs typeface="Arial" pitchFamily="34" charset="0"/>
              </a:rPr>
              <a:t>beneficiários do Programa e a CAIXA a fim de agilizar as correções aos problemas apresentados.</a:t>
            </a:r>
          </a:p>
          <a:p>
            <a:r>
              <a:rPr lang="pt-BR" dirty="0" smtClean="0">
                <a:latin typeface="Arial" pitchFamily="34" charset="0"/>
                <a:cs typeface="Arial" pitchFamily="34" charset="0"/>
              </a:rPr>
              <a:t> </a:t>
            </a:r>
            <a:endParaRPr lang="pt-BR" dirty="0">
              <a:latin typeface="Arial" pitchFamily="34" charset="0"/>
              <a:cs typeface="Arial" pitchFamily="34" charset="0"/>
            </a:endParaRPr>
          </a:p>
        </p:txBody>
      </p:sp>
    </p:spTree>
    <p:extLst>
      <p:ext uri="{BB962C8B-B14F-4D97-AF65-F5344CB8AC3E}">
        <p14:creationId xmlns:p14="http://schemas.microsoft.com/office/powerpoint/2010/main" val="4209351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ixaDeTexto 3"/>
          <p:cNvSpPr txBox="1">
            <a:spLocks noChangeArrowheads="1"/>
          </p:cNvSpPr>
          <p:nvPr/>
        </p:nvSpPr>
        <p:spPr bwMode="auto">
          <a:xfrm>
            <a:off x="625475" y="260350"/>
            <a:ext cx="8410575" cy="461963"/>
          </a:xfrm>
          <a:prstGeom prst="rect">
            <a:avLst/>
          </a:prstGeom>
          <a:solidFill>
            <a:srgbClr val="0070C0"/>
          </a:solidFill>
          <a:ln w="9525">
            <a:noFill/>
            <a:miter lim="800000"/>
            <a:headEnd/>
            <a:tailEnd/>
          </a:ln>
        </p:spPr>
        <p:txBody>
          <a:bodyPr>
            <a:spAutoFit/>
          </a:bodyPr>
          <a:lstStyle/>
          <a:p>
            <a:endParaRPr lang="pt-BR" sz="2400" b="1">
              <a:solidFill>
                <a:srgbClr val="FFFFFF"/>
              </a:solidFill>
              <a:cs typeface="Arial" charset="0"/>
            </a:endParaRPr>
          </a:p>
        </p:txBody>
      </p:sp>
      <p:pic>
        <p:nvPicPr>
          <p:cNvPr id="19459" name="Picture 2"/>
          <p:cNvPicPr>
            <a:picLocks noChangeAspect="1" noChangeArrowheads="1"/>
          </p:cNvPicPr>
          <p:nvPr/>
        </p:nvPicPr>
        <p:blipFill>
          <a:blip r:embed="rId2"/>
          <a:srcRect/>
          <a:stretch>
            <a:fillRect/>
          </a:stretch>
        </p:blipFill>
        <p:spPr bwMode="auto">
          <a:xfrm>
            <a:off x="7972425" y="260350"/>
            <a:ext cx="1063625" cy="1403350"/>
          </a:xfrm>
          <a:prstGeom prst="rect">
            <a:avLst/>
          </a:prstGeom>
          <a:noFill/>
          <a:ln w="9525">
            <a:noFill/>
            <a:miter lim="800000"/>
            <a:headEnd/>
            <a:tailEnd/>
          </a:ln>
        </p:spPr>
      </p:pic>
      <p:sp>
        <p:nvSpPr>
          <p:cNvPr id="19460" name="Text Box 4"/>
          <p:cNvSpPr txBox="1">
            <a:spLocks noChangeArrowheads="1"/>
          </p:cNvSpPr>
          <p:nvPr/>
        </p:nvSpPr>
        <p:spPr bwMode="auto">
          <a:xfrm>
            <a:off x="2065698" y="260350"/>
            <a:ext cx="4679231" cy="461665"/>
          </a:xfrm>
          <a:prstGeom prst="rect">
            <a:avLst/>
          </a:prstGeom>
          <a:noFill/>
          <a:ln w="9525">
            <a:noFill/>
            <a:miter lim="800000"/>
            <a:headEnd/>
            <a:tailEnd/>
          </a:ln>
          <a:effectLst/>
        </p:spPr>
        <p:txBody>
          <a:bodyPr wrap="none">
            <a:spAutoFit/>
          </a:bodyPr>
          <a:lstStyle/>
          <a:p>
            <a:pPr algn="ctr"/>
            <a:r>
              <a:rPr lang="pt-BR" sz="2400" b="1" dirty="0">
                <a:solidFill>
                  <a:schemeClr val="bg1"/>
                </a:solidFill>
              </a:rPr>
              <a:t>TRATAMENTO DOS DANOS FÍSICOS </a:t>
            </a:r>
          </a:p>
        </p:txBody>
      </p:sp>
      <p:sp>
        <p:nvSpPr>
          <p:cNvPr id="19461" name="Text Box 5"/>
          <p:cNvSpPr txBox="1">
            <a:spLocks noChangeArrowheads="1"/>
          </p:cNvSpPr>
          <p:nvPr/>
        </p:nvSpPr>
        <p:spPr bwMode="auto">
          <a:xfrm>
            <a:off x="323528" y="1803593"/>
            <a:ext cx="4032448" cy="4893647"/>
          </a:xfrm>
          <a:prstGeom prst="rect">
            <a:avLst/>
          </a:prstGeom>
          <a:noFill/>
          <a:ln w="9525">
            <a:solidFill>
              <a:srgbClr val="FF6600"/>
            </a:solidFill>
            <a:miter lim="800000"/>
            <a:headEnd/>
            <a:tailEnd/>
          </a:ln>
          <a:effectLst/>
        </p:spPr>
        <p:txBody>
          <a:bodyPr wrap="square">
            <a:spAutoFit/>
          </a:bodyPr>
          <a:lstStyle/>
          <a:p>
            <a:r>
              <a:rPr lang="pt-BR" sz="2400" b="1" dirty="0" smtClean="0">
                <a:solidFill>
                  <a:srgbClr val="FF6600"/>
                </a:solidFill>
              </a:rPr>
              <a:t>Rito Anterior</a:t>
            </a:r>
            <a:endParaRPr lang="pt-BR" sz="2400" b="1" dirty="0">
              <a:solidFill>
                <a:srgbClr val="FF6600"/>
              </a:solidFill>
            </a:endParaRPr>
          </a:p>
          <a:p>
            <a:endParaRPr lang="pt-BR" sz="2400" b="1" dirty="0">
              <a:solidFill>
                <a:srgbClr val="FF6600"/>
              </a:solidFill>
            </a:endParaRPr>
          </a:p>
          <a:p>
            <a:r>
              <a:rPr lang="pt-BR" sz="2400" b="1" dirty="0">
                <a:solidFill>
                  <a:srgbClr val="003399"/>
                </a:solidFill>
              </a:rPr>
              <a:t>	</a:t>
            </a:r>
          </a:p>
          <a:p>
            <a:pPr>
              <a:buFontTx/>
              <a:buChar char="•"/>
            </a:pPr>
            <a:r>
              <a:rPr lang="pt-BR" sz="2400" b="1" dirty="0">
                <a:solidFill>
                  <a:srgbClr val="003399"/>
                </a:solidFill>
              </a:rPr>
              <a:t> FAIXA II e </a:t>
            </a:r>
            <a:r>
              <a:rPr lang="pt-BR" sz="2400" b="1" dirty="0" smtClean="0">
                <a:solidFill>
                  <a:srgbClr val="003399"/>
                </a:solidFill>
              </a:rPr>
              <a:t>III</a:t>
            </a:r>
          </a:p>
          <a:p>
            <a:endParaRPr lang="pt-BR" sz="2400" b="1" dirty="0" smtClean="0">
              <a:solidFill>
                <a:srgbClr val="003399"/>
              </a:solidFill>
            </a:endParaRPr>
          </a:p>
          <a:p>
            <a:r>
              <a:rPr lang="pt-BR" sz="2400" b="1" dirty="0" smtClean="0">
                <a:solidFill>
                  <a:srgbClr val="003399"/>
                </a:solidFill>
              </a:rPr>
              <a:t>Cliente </a:t>
            </a:r>
            <a:r>
              <a:rPr lang="pt-BR" sz="2400" b="1" dirty="0">
                <a:solidFill>
                  <a:srgbClr val="003399"/>
                </a:solidFill>
              </a:rPr>
              <a:t>procura </a:t>
            </a:r>
            <a:r>
              <a:rPr lang="pt-BR" sz="2400" b="1" dirty="0" smtClean="0">
                <a:solidFill>
                  <a:srgbClr val="003399"/>
                </a:solidFill>
              </a:rPr>
              <a:t>construtora diretamente sem o acompanhamento pela CAIXA</a:t>
            </a:r>
          </a:p>
          <a:p>
            <a:endParaRPr lang="pt-BR" sz="2000" b="1" dirty="0">
              <a:solidFill>
                <a:srgbClr val="003399"/>
              </a:solidFill>
            </a:endParaRPr>
          </a:p>
          <a:p>
            <a:endParaRPr lang="pt-BR" sz="2000" b="1" dirty="0">
              <a:solidFill>
                <a:srgbClr val="003399"/>
              </a:solidFill>
            </a:endParaRPr>
          </a:p>
          <a:p>
            <a:endParaRPr lang="pt-BR" sz="2000" b="1" dirty="0">
              <a:solidFill>
                <a:srgbClr val="003399"/>
              </a:solidFill>
            </a:endParaRPr>
          </a:p>
          <a:p>
            <a:endParaRPr lang="pt-BR" sz="2000" b="1" dirty="0">
              <a:solidFill>
                <a:srgbClr val="003399"/>
              </a:solidFill>
            </a:endParaRPr>
          </a:p>
          <a:p>
            <a:pPr>
              <a:buFontTx/>
              <a:buChar char="•"/>
            </a:pPr>
            <a:endParaRPr lang="pt-BR" sz="2000" b="1" dirty="0">
              <a:solidFill>
                <a:srgbClr val="003399"/>
              </a:solidFill>
            </a:endParaRPr>
          </a:p>
          <a:p>
            <a:pPr>
              <a:buFontTx/>
              <a:buChar char="•"/>
            </a:pPr>
            <a:endParaRPr lang="pt-BR" sz="2000" b="1" dirty="0">
              <a:solidFill>
                <a:srgbClr val="003399"/>
              </a:solidFill>
            </a:endParaRPr>
          </a:p>
        </p:txBody>
      </p:sp>
      <p:sp>
        <p:nvSpPr>
          <p:cNvPr id="19462" name="Text Box 6"/>
          <p:cNvSpPr txBox="1">
            <a:spLocks noChangeArrowheads="1"/>
          </p:cNvSpPr>
          <p:nvPr/>
        </p:nvSpPr>
        <p:spPr bwMode="auto">
          <a:xfrm>
            <a:off x="4860033" y="1772814"/>
            <a:ext cx="4176018" cy="4955203"/>
          </a:xfrm>
          <a:prstGeom prst="rect">
            <a:avLst/>
          </a:prstGeom>
          <a:noFill/>
          <a:ln w="9525">
            <a:solidFill>
              <a:srgbClr val="FF6600"/>
            </a:solidFill>
            <a:miter lim="800000"/>
            <a:headEnd/>
            <a:tailEnd/>
          </a:ln>
          <a:effectLst/>
        </p:spPr>
        <p:txBody>
          <a:bodyPr wrap="square">
            <a:spAutoFit/>
          </a:bodyPr>
          <a:lstStyle/>
          <a:p>
            <a:r>
              <a:rPr lang="pt-BR" sz="2400" b="1" smtClean="0">
                <a:solidFill>
                  <a:srgbClr val="FF6600"/>
                </a:solidFill>
              </a:rPr>
              <a:t>Novo Rito</a:t>
            </a:r>
            <a:endParaRPr lang="pt-BR" sz="2400" b="1" dirty="0">
              <a:solidFill>
                <a:srgbClr val="FF6600"/>
              </a:solidFill>
            </a:endParaRPr>
          </a:p>
          <a:p>
            <a:endParaRPr lang="pt-BR" sz="2400" dirty="0">
              <a:solidFill>
                <a:srgbClr val="003399"/>
              </a:solidFill>
            </a:endParaRPr>
          </a:p>
          <a:p>
            <a:endParaRPr lang="pt-BR" sz="2400" b="1" dirty="0">
              <a:solidFill>
                <a:srgbClr val="003399"/>
              </a:solidFill>
            </a:endParaRPr>
          </a:p>
          <a:p>
            <a:pPr>
              <a:buFontTx/>
              <a:buChar char="•"/>
            </a:pPr>
            <a:r>
              <a:rPr lang="pt-BR" sz="2400" b="1" dirty="0">
                <a:solidFill>
                  <a:srgbClr val="003399"/>
                </a:solidFill>
              </a:rPr>
              <a:t>  FAIXAS II e </a:t>
            </a:r>
            <a:r>
              <a:rPr lang="pt-BR" sz="2400" b="1" dirty="0" smtClean="0">
                <a:solidFill>
                  <a:srgbClr val="003399"/>
                </a:solidFill>
              </a:rPr>
              <a:t>III</a:t>
            </a:r>
          </a:p>
          <a:p>
            <a:endParaRPr lang="pt-BR" sz="2400" b="1" dirty="0" smtClean="0">
              <a:solidFill>
                <a:srgbClr val="003399"/>
              </a:solidFill>
            </a:endParaRPr>
          </a:p>
          <a:p>
            <a:r>
              <a:rPr lang="pt-BR" sz="2400" b="1" dirty="0" smtClean="0">
                <a:solidFill>
                  <a:srgbClr val="003399"/>
                </a:solidFill>
              </a:rPr>
              <a:t>Cliente </a:t>
            </a:r>
            <a:r>
              <a:rPr lang="pt-BR" sz="2400" b="1" dirty="0">
                <a:solidFill>
                  <a:srgbClr val="003399"/>
                </a:solidFill>
              </a:rPr>
              <a:t>procura </a:t>
            </a:r>
            <a:r>
              <a:rPr lang="pt-BR" sz="2400" b="1" dirty="0" smtClean="0">
                <a:solidFill>
                  <a:srgbClr val="003399"/>
                </a:solidFill>
              </a:rPr>
              <a:t>CAIXA</a:t>
            </a:r>
          </a:p>
          <a:p>
            <a:r>
              <a:rPr lang="pt-BR" sz="2400" b="1" dirty="0" smtClean="0">
                <a:solidFill>
                  <a:srgbClr val="003399"/>
                </a:solidFill>
              </a:rPr>
              <a:t>CIREC aciona construtora      </a:t>
            </a:r>
          </a:p>
          <a:p>
            <a:r>
              <a:rPr lang="pt-BR" sz="2400" b="1" dirty="0" smtClean="0">
                <a:solidFill>
                  <a:srgbClr val="003399"/>
                </a:solidFill>
              </a:rPr>
              <a:t>Sem </a:t>
            </a:r>
            <a:r>
              <a:rPr lang="pt-BR" sz="2400" b="1" dirty="0">
                <a:solidFill>
                  <a:srgbClr val="003399"/>
                </a:solidFill>
              </a:rPr>
              <a:t>atendimento: </a:t>
            </a:r>
            <a:r>
              <a:rPr lang="pt-BR" sz="2400" b="1" dirty="0" smtClean="0">
                <a:solidFill>
                  <a:srgbClr val="003399"/>
                </a:solidFill>
              </a:rPr>
              <a:t>inscrição </a:t>
            </a:r>
            <a:r>
              <a:rPr lang="pt-BR" sz="2400" b="1" dirty="0">
                <a:solidFill>
                  <a:srgbClr val="003399"/>
                </a:solidFill>
              </a:rPr>
              <a:t>no </a:t>
            </a:r>
            <a:r>
              <a:rPr lang="pt-BR" sz="2400" b="1" dirty="0" smtClean="0">
                <a:solidFill>
                  <a:srgbClr val="003399"/>
                </a:solidFill>
              </a:rPr>
              <a:t>CONRES</a:t>
            </a:r>
          </a:p>
          <a:p>
            <a:endParaRPr lang="pt-BR" sz="2000" b="1" dirty="0">
              <a:solidFill>
                <a:srgbClr val="003399"/>
              </a:solidFill>
            </a:endParaRPr>
          </a:p>
          <a:p>
            <a:pPr>
              <a:buFontTx/>
              <a:buChar char="•"/>
            </a:pPr>
            <a:endParaRPr lang="pt-BR" sz="2000" b="1" dirty="0">
              <a:solidFill>
                <a:srgbClr val="003399"/>
              </a:solidFill>
            </a:endParaRPr>
          </a:p>
          <a:p>
            <a:pPr>
              <a:buFontTx/>
              <a:buChar char="•"/>
            </a:pPr>
            <a:endParaRPr lang="pt-BR" sz="2000" b="1" dirty="0">
              <a:solidFill>
                <a:srgbClr val="003399"/>
              </a:solidFill>
            </a:endParaRPr>
          </a:p>
          <a:p>
            <a:pPr>
              <a:buFontTx/>
              <a:buChar char="•"/>
            </a:pPr>
            <a:endParaRPr lang="pt-BR" sz="2000" b="1" dirty="0">
              <a:solidFill>
                <a:srgbClr val="003399"/>
              </a:solidFill>
            </a:endParaRPr>
          </a:p>
          <a:p>
            <a:pPr>
              <a:buFontTx/>
              <a:buChar char="•"/>
            </a:pPr>
            <a:endParaRPr lang="pt-BR" sz="2000" b="1" dirty="0">
              <a:solidFill>
                <a:srgbClr val="003399"/>
              </a:solidFill>
            </a:endParaRPr>
          </a:p>
        </p:txBody>
      </p:sp>
    </p:spTree>
    <p:extLst>
      <p:ext uri="{BB962C8B-B14F-4D97-AF65-F5344CB8AC3E}">
        <p14:creationId xmlns:p14="http://schemas.microsoft.com/office/powerpoint/2010/main" val="1522490041"/>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80320" y="2607047"/>
            <a:ext cx="7772400" cy="1470025"/>
          </a:xfrm>
        </p:spPr>
        <p:txBody>
          <a:bodyPr/>
          <a:lstStyle/>
          <a:p>
            <a:r>
              <a:rPr lang="pt-BR" sz="3600" b="1" dirty="0" smtClean="0">
                <a:latin typeface="Arial" pitchFamily="34" charset="0"/>
                <a:cs typeface="Arial" pitchFamily="34" charset="0"/>
              </a:rPr>
              <a:t>0800</a:t>
            </a:r>
            <a:br>
              <a:rPr lang="pt-BR" sz="3600" b="1" dirty="0" smtClean="0">
                <a:latin typeface="Arial" pitchFamily="34" charset="0"/>
                <a:cs typeface="Arial" pitchFamily="34" charset="0"/>
              </a:rPr>
            </a:br>
            <a:r>
              <a:rPr lang="pt-BR" sz="3600" b="1" dirty="0">
                <a:latin typeface="Arial" pitchFamily="34" charset="0"/>
                <a:cs typeface="Arial" pitchFamily="34" charset="0"/>
              </a:rPr>
              <a:t>e</a:t>
            </a:r>
            <a:r>
              <a:rPr lang="pt-BR" sz="3600" b="1" dirty="0" smtClean="0">
                <a:latin typeface="Arial" pitchFamily="34" charset="0"/>
                <a:cs typeface="Arial" pitchFamily="34" charset="0"/>
              </a:rPr>
              <a:t/>
            </a:r>
            <a:br>
              <a:rPr lang="pt-BR" sz="3600" b="1" dirty="0" smtClean="0">
                <a:latin typeface="Arial" pitchFamily="34" charset="0"/>
                <a:cs typeface="Arial" pitchFamily="34" charset="0"/>
              </a:rPr>
            </a:br>
            <a:r>
              <a:rPr lang="pt-BR" sz="3600" b="1" dirty="0" smtClean="0">
                <a:latin typeface="Arial" pitchFamily="34" charset="0"/>
                <a:cs typeface="Arial" pitchFamily="34" charset="0"/>
              </a:rPr>
              <a:t>SALA</a:t>
            </a:r>
            <a:br>
              <a:rPr lang="pt-BR" sz="3600" b="1" dirty="0" smtClean="0">
                <a:latin typeface="Arial" pitchFamily="34" charset="0"/>
                <a:cs typeface="Arial" pitchFamily="34" charset="0"/>
              </a:rPr>
            </a:br>
            <a:r>
              <a:rPr lang="pt-BR" sz="3600" b="1" dirty="0" smtClean="0">
                <a:latin typeface="Arial" pitchFamily="34" charset="0"/>
                <a:cs typeface="Arial" pitchFamily="34" charset="0"/>
              </a:rPr>
              <a:t>ATENDER</a:t>
            </a:r>
            <a:endParaRPr lang="pt-BR" sz="3600" b="1" dirty="0">
              <a:latin typeface="Arial" pitchFamily="34" charset="0"/>
              <a:cs typeface="Arial"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5004" y="0"/>
            <a:ext cx="519899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986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  </a:t>
            </a:r>
            <a:endParaRPr lang="pt-BR" dirty="0"/>
          </a:p>
        </p:txBody>
      </p:sp>
      <p:sp>
        <p:nvSpPr>
          <p:cNvPr id="3" name="Espaço Reservado para Conteúdo 2"/>
          <p:cNvSpPr>
            <a:spLocks noGrp="1"/>
          </p:cNvSpPr>
          <p:nvPr>
            <p:ph idx="1"/>
          </p:nvPr>
        </p:nvSpPr>
        <p:spPr/>
        <p:txBody>
          <a:bodyPr/>
          <a:lstStyle/>
          <a:p>
            <a:r>
              <a:rPr lang="pt-BR" dirty="0" smtClean="0">
                <a:latin typeface="Arial" pitchFamily="34" charset="0"/>
                <a:cs typeface="Arial" pitchFamily="34" charset="0"/>
              </a:rPr>
              <a:t>  </a:t>
            </a:r>
          </a:p>
        </p:txBody>
      </p:sp>
      <p:sp>
        <p:nvSpPr>
          <p:cNvPr id="8" name="CaixaDeTexto 7"/>
          <p:cNvSpPr txBox="1"/>
          <p:nvPr/>
        </p:nvSpPr>
        <p:spPr>
          <a:xfrm>
            <a:off x="625350" y="404664"/>
            <a:ext cx="8267129" cy="461665"/>
          </a:xfrm>
          <a:prstGeom prst="rect">
            <a:avLst/>
          </a:prstGeom>
          <a:solidFill>
            <a:srgbClr val="0070C0"/>
          </a:solidFill>
          <a:ln>
            <a:solidFill>
              <a:schemeClr val="accent1"/>
            </a:solidFill>
          </a:ln>
        </p:spPr>
        <p:txBody>
          <a:bodyPr wrap="square" rtlCol="0">
            <a:spAutoFit/>
          </a:bodyPr>
          <a:lstStyle/>
          <a:p>
            <a:r>
              <a:rPr lang="pt-BR" sz="2400" b="1" dirty="0" smtClean="0">
                <a:solidFill>
                  <a:schemeClr val="bg1"/>
                </a:solidFill>
                <a:latin typeface="Arial" pitchFamily="34" charset="0"/>
                <a:cs typeface="Arial" pitchFamily="34" charset="0"/>
              </a:rPr>
              <a:t>Premissas do Atendimento</a:t>
            </a:r>
            <a:endParaRPr lang="pt-BR" sz="2400" b="1" dirty="0">
              <a:solidFill>
                <a:schemeClr val="bg1"/>
              </a:solidFill>
              <a:latin typeface="Arial" pitchFamily="34" charset="0"/>
              <a:cs typeface="Arial" pitchFamily="34" charset="0"/>
            </a:endParaRPr>
          </a:p>
        </p:txBody>
      </p:sp>
      <p:sp>
        <p:nvSpPr>
          <p:cNvPr id="11" name="CaixaDeTexto 10"/>
          <p:cNvSpPr txBox="1"/>
          <p:nvPr/>
        </p:nvSpPr>
        <p:spPr>
          <a:xfrm>
            <a:off x="5372472" y="3293368"/>
            <a:ext cx="184731" cy="369332"/>
          </a:xfrm>
          <a:prstGeom prst="rect">
            <a:avLst/>
          </a:prstGeom>
          <a:noFill/>
        </p:spPr>
        <p:txBody>
          <a:bodyPr wrap="none" rtlCol="0">
            <a:spAutoFit/>
          </a:bodyPr>
          <a:lstStyle/>
          <a:p>
            <a:endParaRPr lang="pt-BR" dirty="0"/>
          </a:p>
        </p:txBody>
      </p:sp>
      <p:sp>
        <p:nvSpPr>
          <p:cNvPr id="10" name="Retângulo 9"/>
          <p:cNvSpPr/>
          <p:nvPr/>
        </p:nvSpPr>
        <p:spPr>
          <a:xfrm>
            <a:off x="528393" y="1412776"/>
            <a:ext cx="7848872" cy="4524315"/>
          </a:xfrm>
          <a:prstGeom prst="rect">
            <a:avLst/>
          </a:prstGeom>
        </p:spPr>
        <p:txBody>
          <a:bodyPr wrap="square">
            <a:spAutoFit/>
          </a:bodyPr>
          <a:lstStyle/>
          <a:p>
            <a:pPr marL="457200" indent="-457200">
              <a:buFont typeface="Arial" panose="020B0604020202020204" pitchFamily="34" charset="0"/>
              <a:buChar char="•"/>
            </a:pPr>
            <a:r>
              <a:rPr lang="pt-BR" sz="2400" dirty="0" smtClean="0"/>
              <a:t>Monitoramento de 100% das ocorrências</a:t>
            </a:r>
          </a:p>
          <a:p>
            <a:r>
              <a:rPr lang="pt-BR" sz="2400" dirty="0" smtClean="0"/>
              <a:t>       (SAC e Ouvidoria)</a:t>
            </a:r>
          </a:p>
          <a:p>
            <a:pPr marL="457200" indent="-457200">
              <a:buFont typeface="Arial" panose="020B0604020202020204" pitchFamily="34" charset="0"/>
              <a:buChar char="•"/>
            </a:pPr>
            <a:r>
              <a:rPr lang="pt-BR" sz="2400" dirty="0" smtClean="0"/>
              <a:t>Monitoramento centralizado e operação descentralizada</a:t>
            </a:r>
          </a:p>
          <a:p>
            <a:pPr marL="457200" indent="-457200">
              <a:buFont typeface="Arial" panose="020B0604020202020204" pitchFamily="34" charset="0"/>
              <a:buChar char="•"/>
            </a:pPr>
            <a:r>
              <a:rPr lang="pt-BR" sz="2400" dirty="0"/>
              <a:t>Suporte a operação descentralizada</a:t>
            </a:r>
          </a:p>
          <a:p>
            <a:pPr marL="457200" indent="-457200">
              <a:buFont typeface="Arial" panose="020B0604020202020204" pitchFamily="34" charset="0"/>
              <a:buChar char="•"/>
            </a:pPr>
            <a:r>
              <a:rPr lang="pt-BR" sz="2400" u="sng" dirty="0" smtClean="0"/>
              <a:t>Resposta em 05 dias úteis pelas unidades responsáveis</a:t>
            </a:r>
          </a:p>
          <a:p>
            <a:pPr marL="457200" indent="-457200">
              <a:buFont typeface="Arial" panose="020B0604020202020204" pitchFamily="34" charset="0"/>
              <a:buChar char="•"/>
            </a:pPr>
            <a:r>
              <a:rPr lang="pt-BR" sz="2400" u="sng" dirty="0" smtClean="0"/>
              <a:t>Transferência em até 24 horas</a:t>
            </a:r>
          </a:p>
          <a:p>
            <a:pPr marL="457200" indent="-457200">
              <a:buFont typeface="Arial" panose="020B0604020202020204" pitchFamily="34" charset="0"/>
              <a:buChar char="•"/>
            </a:pPr>
            <a:r>
              <a:rPr lang="pt-BR" sz="2400" dirty="0" smtClean="0"/>
              <a:t>Acompanhamento da efetiva solução do problema</a:t>
            </a:r>
          </a:p>
          <a:p>
            <a:pPr marL="457200" indent="-457200">
              <a:buFont typeface="Arial" panose="020B0604020202020204" pitchFamily="34" charset="0"/>
              <a:buChar char="•"/>
            </a:pPr>
            <a:r>
              <a:rPr lang="pt-BR" sz="2400" dirty="0" smtClean="0"/>
              <a:t>Posicionamento do andamento da solução para o cliente a cada etapa</a:t>
            </a:r>
          </a:p>
          <a:p>
            <a:pPr marL="457200" indent="-457200">
              <a:buFont typeface="Arial" panose="020B0604020202020204" pitchFamily="34" charset="0"/>
              <a:buChar char="•"/>
            </a:pPr>
            <a:r>
              <a:rPr lang="pt-BR" sz="2400" dirty="0" smtClean="0"/>
              <a:t>Operação suportada por sistema de controle para geração de relatórios gerenciais</a:t>
            </a:r>
          </a:p>
          <a:p>
            <a:pPr marL="457200" indent="-457200">
              <a:buFont typeface="Arial" panose="020B0604020202020204" pitchFamily="34" charset="0"/>
              <a:buChar char="•"/>
            </a:pPr>
            <a:r>
              <a:rPr lang="pt-BR" sz="2400" dirty="0" smtClean="0"/>
              <a:t>Procedimentos operacionais definidos e normatizados</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5463" y="404664"/>
            <a:ext cx="1063604" cy="140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319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568180" y="358567"/>
            <a:ext cx="8267129" cy="461665"/>
          </a:xfrm>
          <a:prstGeom prst="rect">
            <a:avLst/>
          </a:prstGeom>
          <a:solidFill>
            <a:srgbClr val="0070C0"/>
          </a:solidFill>
          <a:ln>
            <a:solidFill>
              <a:schemeClr val="accent1"/>
            </a:solidFill>
          </a:ln>
        </p:spPr>
        <p:txBody>
          <a:bodyPr wrap="square" rtlCol="0">
            <a:spAutoFit/>
          </a:bodyPr>
          <a:lstStyle/>
          <a:p>
            <a:r>
              <a:rPr lang="pt-BR" sz="2400" b="1" dirty="0" smtClean="0">
                <a:solidFill>
                  <a:schemeClr val="bg1"/>
                </a:solidFill>
                <a:latin typeface="Arial" pitchFamily="34" charset="0"/>
                <a:cs typeface="Arial" pitchFamily="34" charset="0"/>
              </a:rPr>
              <a:t>Ações Realizadas</a:t>
            </a:r>
            <a:endParaRPr lang="pt-BR" sz="2400" b="1" dirty="0">
              <a:solidFill>
                <a:schemeClr val="bg1"/>
              </a:solidFill>
              <a:latin typeface="Arial" pitchFamily="34" charset="0"/>
              <a:cs typeface="Arial"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6529" y="358567"/>
            <a:ext cx="1063604" cy="140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568180" y="1196752"/>
            <a:ext cx="7820244" cy="3693319"/>
          </a:xfrm>
          <a:prstGeom prst="rect">
            <a:avLst/>
          </a:prstGeom>
          <a:noFill/>
        </p:spPr>
        <p:txBody>
          <a:bodyPr wrap="square" rtlCol="0">
            <a:spAutoFit/>
          </a:bodyPr>
          <a:lstStyle/>
          <a:p>
            <a:pPr marL="285750" indent="-285750">
              <a:buFont typeface="Arial" panose="020B0604020202020204" pitchFamily="34" charset="0"/>
              <a:buChar char="•"/>
            </a:pPr>
            <a:r>
              <a:rPr lang="pt-BR" sz="2400" dirty="0" smtClean="0">
                <a:latin typeface="+mj-lt"/>
              </a:rPr>
              <a:t>Definição das categorias para o atendimento SAC e Ouvidoria</a:t>
            </a:r>
            <a:endParaRPr lang="pt-BR" sz="2400" dirty="0" smtClean="0">
              <a:solidFill>
                <a:srgbClr val="FF0000"/>
              </a:solidFill>
              <a:latin typeface="+mj-lt"/>
            </a:endParaRPr>
          </a:p>
          <a:p>
            <a:pPr marL="285750" indent="-285750">
              <a:buFont typeface="Arial" panose="020B0604020202020204" pitchFamily="34" charset="0"/>
              <a:buChar char="•"/>
            </a:pPr>
            <a:r>
              <a:rPr lang="pt-BR" sz="2400" dirty="0" smtClean="0">
                <a:latin typeface="+mj-lt"/>
              </a:rPr>
              <a:t>Elaboração dos </a:t>
            </a:r>
            <a:r>
              <a:rPr lang="pt-BR" sz="2400" i="1" dirty="0" smtClean="0">
                <a:latin typeface="+mj-lt"/>
              </a:rPr>
              <a:t>Scripts do 0800</a:t>
            </a:r>
            <a:endParaRPr lang="pt-BR" sz="2400" dirty="0">
              <a:solidFill>
                <a:srgbClr val="FF0000"/>
              </a:solidFill>
              <a:latin typeface="+mj-lt"/>
            </a:endParaRPr>
          </a:p>
          <a:p>
            <a:pPr marL="285750" indent="-285750">
              <a:buFont typeface="Arial" panose="020B0604020202020204" pitchFamily="34" charset="0"/>
              <a:buChar char="•"/>
            </a:pPr>
            <a:r>
              <a:rPr lang="pt-BR" sz="2400" dirty="0" smtClean="0">
                <a:latin typeface="+mj-lt"/>
              </a:rPr>
              <a:t>Implementação da Sala Atender – Equipe multidisciplinar</a:t>
            </a:r>
          </a:p>
          <a:p>
            <a:pPr marL="285750" indent="-285750">
              <a:buFont typeface="Arial" panose="020B0604020202020204" pitchFamily="34" charset="0"/>
              <a:buChar char="•"/>
            </a:pPr>
            <a:r>
              <a:rPr lang="pt-BR" sz="2400" dirty="0" smtClean="0">
                <a:latin typeface="+mj-lt"/>
              </a:rPr>
              <a:t>Elaboração dos fluxos de atendimento – por categorias</a:t>
            </a:r>
          </a:p>
          <a:p>
            <a:pPr marL="285750" indent="-285750">
              <a:buFont typeface="Arial" panose="020B0604020202020204" pitchFamily="34" charset="0"/>
              <a:buChar char="•"/>
            </a:pPr>
            <a:r>
              <a:rPr lang="pt-BR" sz="2400" dirty="0" smtClean="0">
                <a:latin typeface="+mj-lt"/>
              </a:rPr>
              <a:t>Desenvolvimento do aplicativo de informações</a:t>
            </a:r>
            <a:endParaRPr lang="pt-BR" sz="2400" dirty="0" smtClean="0">
              <a:solidFill>
                <a:srgbClr val="FF0000"/>
              </a:solidFill>
              <a:latin typeface="+mj-lt"/>
            </a:endParaRPr>
          </a:p>
          <a:p>
            <a:pPr marL="285750" indent="-285750">
              <a:buFont typeface="Arial" panose="020B0604020202020204" pitchFamily="34" charset="0"/>
              <a:buChar char="•"/>
            </a:pPr>
            <a:r>
              <a:rPr lang="pt-BR" sz="2400" dirty="0"/>
              <a:t>Desenvolvimento de aplicativo para acompanhamento dos </a:t>
            </a:r>
            <a:r>
              <a:rPr lang="pt-BR" sz="2400" dirty="0" smtClean="0"/>
              <a:t>prazos</a:t>
            </a:r>
            <a:endParaRPr lang="pt-BR" sz="2400" dirty="0" smtClean="0">
              <a:solidFill>
                <a:srgbClr val="FF0000"/>
              </a:solidFill>
              <a:latin typeface="+mj-lt"/>
            </a:endParaRPr>
          </a:p>
          <a:p>
            <a:pPr marL="285750" indent="-285750">
              <a:buFont typeface="Arial" panose="020B0604020202020204" pitchFamily="34" charset="0"/>
              <a:buChar char="•"/>
            </a:pPr>
            <a:endParaRPr lang="pt-BR" sz="2400" dirty="0">
              <a:solidFill>
                <a:srgbClr val="FF0000"/>
              </a:solidFill>
              <a:latin typeface="+mj-lt"/>
            </a:endParaRPr>
          </a:p>
          <a:p>
            <a:endParaRPr lang="pt-BR" dirty="0"/>
          </a:p>
        </p:txBody>
      </p:sp>
    </p:spTree>
    <p:extLst>
      <p:ext uri="{BB962C8B-B14F-4D97-AF65-F5344CB8AC3E}">
        <p14:creationId xmlns:p14="http://schemas.microsoft.com/office/powerpoint/2010/main" val="11000764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568180" y="358567"/>
            <a:ext cx="8267129" cy="461665"/>
          </a:xfrm>
          <a:prstGeom prst="rect">
            <a:avLst/>
          </a:prstGeom>
          <a:solidFill>
            <a:srgbClr val="0070C0"/>
          </a:solidFill>
          <a:ln>
            <a:solidFill>
              <a:schemeClr val="accent1"/>
            </a:solidFill>
          </a:ln>
        </p:spPr>
        <p:txBody>
          <a:bodyPr wrap="square" rtlCol="0">
            <a:spAutoFit/>
          </a:bodyPr>
          <a:lstStyle/>
          <a:p>
            <a:r>
              <a:rPr lang="pt-BR" sz="2400" b="1" dirty="0" smtClean="0">
                <a:solidFill>
                  <a:schemeClr val="bg1"/>
                </a:solidFill>
                <a:latin typeface="Arial" pitchFamily="34" charset="0"/>
                <a:cs typeface="Arial" pitchFamily="34" charset="0"/>
              </a:rPr>
              <a:t>Ações em Andamento</a:t>
            </a:r>
            <a:endParaRPr lang="pt-BR" sz="2400" b="1" dirty="0">
              <a:solidFill>
                <a:schemeClr val="bg1"/>
              </a:solidFill>
              <a:latin typeface="Arial" pitchFamily="34" charset="0"/>
              <a:cs typeface="Arial"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6529" y="332656"/>
            <a:ext cx="1063604" cy="140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568180" y="1196752"/>
            <a:ext cx="7203845" cy="4524315"/>
          </a:xfrm>
          <a:prstGeom prst="rect">
            <a:avLst/>
          </a:prstGeom>
          <a:noFill/>
        </p:spPr>
        <p:txBody>
          <a:bodyPr wrap="square" rtlCol="0">
            <a:spAutoFit/>
          </a:bodyPr>
          <a:lstStyle>
            <a:defPPr>
              <a:defRPr lang="pt-BR"/>
            </a:defPPr>
            <a:lvl1pPr marL="285750" indent="-285750">
              <a:buFont typeface="Arial" panose="020B0604020202020204" pitchFamily="34" charset="0"/>
              <a:buChar char="•"/>
              <a:defRPr sz="2400">
                <a:latin typeface="+mj-lt"/>
              </a:defRPr>
            </a:lvl1pPr>
          </a:lstStyle>
          <a:p>
            <a:r>
              <a:rPr lang="pt-BR" dirty="0"/>
              <a:t>Otimização do fluxo para acionamento do </a:t>
            </a:r>
            <a:r>
              <a:rPr lang="pt-BR" dirty="0" smtClean="0"/>
              <a:t>seguro</a:t>
            </a:r>
            <a:endParaRPr lang="pt-BR" dirty="0"/>
          </a:p>
          <a:p>
            <a:r>
              <a:rPr lang="pt-BR" dirty="0"/>
              <a:t>Criação de processo de conciliação entre comprador e vendedor/construtora</a:t>
            </a:r>
          </a:p>
          <a:p>
            <a:r>
              <a:rPr lang="pt-BR" dirty="0"/>
              <a:t>Elaboração do banco de interlocutores (construtora e síndico) com e-mail e telefone de </a:t>
            </a:r>
            <a:r>
              <a:rPr lang="pt-BR" dirty="0" smtClean="0"/>
              <a:t>contato; </a:t>
            </a:r>
            <a:endParaRPr lang="pt-BR" dirty="0"/>
          </a:p>
          <a:p>
            <a:r>
              <a:rPr lang="pt-BR" dirty="0"/>
              <a:t>Estruturação do processo de credenciamento de empresas para recuperação de empreendimentos, quando for o caso</a:t>
            </a:r>
          </a:p>
          <a:p>
            <a:r>
              <a:rPr lang="pt-BR" dirty="0"/>
              <a:t>Definição do fluxo para liberação de recursos de forma descentralizada, com regime de alçada – Recursos FAR</a:t>
            </a:r>
          </a:p>
          <a:p>
            <a:endParaRPr lang="pt-BR" dirty="0"/>
          </a:p>
          <a:p>
            <a:endParaRPr lang="pt-BR" dirty="0"/>
          </a:p>
        </p:txBody>
      </p:sp>
    </p:spTree>
    <p:extLst>
      <p:ext uri="{BB962C8B-B14F-4D97-AF65-F5344CB8AC3E}">
        <p14:creationId xmlns:p14="http://schemas.microsoft.com/office/powerpoint/2010/main" val="22629168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611560" y="404664"/>
            <a:ext cx="8267129" cy="461665"/>
          </a:xfrm>
          <a:prstGeom prst="rect">
            <a:avLst/>
          </a:prstGeom>
          <a:solidFill>
            <a:srgbClr val="0070C0"/>
          </a:solidFill>
          <a:ln>
            <a:solidFill>
              <a:schemeClr val="accent1"/>
            </a:solidFill>
          </a:ln>
        </p:spPr>
        <p:txBody>
          <a:bodyPr wrap="square" rtlCol="0">
            <a:spAutoFit/>
          </a:bodyPr>
          <a:lstStyle/>
          <a:p>
            <a:r>
              <a:rPr lang="pt-BR" sz="2400" b="1" dirty="0" smtClean="0">
                <a:solidFill>
                  <a:schemeClr val="bg1"/>
                </a:solidFill>
                <a:latin typeface="Arial" pitchFamily="34" charset="0"/>
                <a:cs typeface="Arial" pitchFamily="34" charset="0"/>
              </a:rPr>
              <a:t>Categorização do Atendimento – SAC e Ouvidoria</a:t>
            </a:r>
            <a:endParaRPr lang="pt-BR" sz="2400" b="1" dirty="0">
              <a:solidFill>
                <a:schemeClr val="bg1"/>
              </a:solidFill>
              <a:latin typeface="Arial" pitchFamily="34" charset="0"/>
              <a:cs typeface="Arial" pitchFamily="34" charset="0"/>
            </a:endParaRPr>
          </a:p>
        </p:txBody>
      </p:sp>
      <p:sp>
        <p:nvSpPr>
          <p:cNvPr id="4" name="Retângulo de cantos arredondados 128" descr="Diagonal para cima clara"/>
          <p:cNvSpPr>
            <a:spLocks noChangeArrowheads="1"/>
          </p:cNvSpPr>
          <p:nvPr/>
        </p:nvSpPr>
        <p:spPr bwMode="auto">
          <a:xfrm>
            <a:off x="244475" y="1124745"/>
            <a:ext cx="4954588" cy="374998"/>
          </a:xfrm>
          <a:prstGeom prst="roundRect">
            <a:avLst>
              <a:gd name="adj" fmla="val 16667"/>
            </a:avLst>
          </a:prstGeom>
          <a:pattFill prst="ltUpDiag">
            <a:fgClr>
              <a:srgbClr val="2431A8"/>
            </a:fgClr>
            <a:bgClr>
              <a:srgbClr val="00175E"/>
            </a:bgClr>
          </a:pattFill>
          <a:ln w="9525">
            <a:round/>
            <a:headEnd/>
            <a:tailEnd/>
          </a:ln>
          <a:effectLst/>
          <a:scene3d>
            <a:camera prst="legacyObliqueTopLeft"/>
            <a:lightRig rig="legacyFlat3" dir="t"/>
          </a:scene3d>
          <a:sp3d extrusionH="430200" prstMaterial="legacyMatte">
            <a:bevelT w="13500" h="13500" prst="angle"/>
            <a:bevelB w="13500" h="13500" prst="angle"/>
            <a:extrusionClr>
              <a:srgbClr val="2431A8"/>
            </a:extrusionClr>
          </a:sp3d>
          <a:extLst/>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400" b="1" i="1">
                <a:solidFill>
                  <a:schemeClr val="bg1"/>
                </a:solidFill>
                <a:effectLst>
                  <a:outerShdw blurRad="38100" dist="38100" dir="2700000" algn="tl">
                    <a:srgbClr val="000000"/>
                  </a:outerShdw>
                </a:effectLst>
              </a:rPr>
              <a:t>CATEGORIA</a:t>
            </a:r>
          </a:p>
        </p:txBody>
      </p:sp>
      <p:pic>
        <p:nvPicPr>
          <p:cNvPr id="5" name="Picture 263" descr="ANd9GcS60zYOeyC7YaUZomnj3GKlstmi0SLldIIc-g5wucgZyKqLj7Wb"/>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492" y="1732235"/>
            <a:ext cx="263525" cy="415925"/>
          </a:xfrm>
          <a:prstGeom prst="rect">
            <a:avLst/>
          </a:prstGeom>
          <a:solidFill>
            <a:schemeClr val="accent1"/>
          </a:solidFill>
        </p:spPr>
      </p:pic>
      <p:sp>
        <p:nvSpPr>
          <p:cNvPr id="7" name="Retângulo de cantos arredondados 128" descr="Diagonal para cima clara"/>
          <p:cNvSpPr>
            <a:spLocks noChangeArrowheads="1"/>
          </p:cNvSpPr>
          <p:nvPr/>
        </p:nvSpPr>
        <p:spPr bwMode="auto">
          <a:xfrm>
            <a:off x="5508625" y="1124745"/>
            <a:ext cx="3455988" cy="333722"/>
          </a:xfrm>
          <a:prstGeom prst="roundRect">
            <a:avLst>
              <a:gd name="adj" fmla="val 16667"/>
            </a:avLst>
          </a:prstGeom>
          <a:pattFill prst="ltUpDiag">
            <a:fgClr>
              <a:srgbClr val="2431A8"/>
            </a:fgClr>
            <a:bgClr>
              <a:srgbClr val="00175E"/>
            </a:bgClr>
          </a:pattFill>
          <a:ln w="9525">
            <a:round/>
            <a:headEnd/>
            <a:tailEnd/>
          </a:ln>
          <a:effectLst/>
          <a:scene3d>
            <a:camera prst="legacyObliqueTopLeft"/>
            <a:lightRig rig="legacyFlat3" dir="t"/>
          </a:scene3d>
          <a:sp3d extrusionH="430200" prstMaterial="legacyMatte">
            <a:bevelT w="13500" h="13500" prst="angle"/>
            <a:bevelB w="13500" h="13500" prst="angle"/>
            <a:extrusionClr>
              <a:srgbClr val="2431A8"/>
            </a:extrusionClr>
          </a:sp3d>
          <a:extLst/>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000" b="1" i="1">
                <a:solidFill>
                  <a:schemeClr val="bg1"/>
                </a:solidFill>
                <a:effectLst>
                  <a:outerShdw blurRad="38100" dist="38100" dir="2700000" algn="tl">
                    <a:srgbClr val="000000"/>
                  </a:outerShdw>
                </a:effectLst>
              </a:rPr>
              <a:t>UNIDADE RESPONSÁVEL</a:t>
            </a:r>
          </a:p>
        </p:txBody>
      </p:sp>
      <p:sp>
        <p:nvSpPr>
          <p:cNvPr id="9" name="Retângulo de cantos arredondados 128" descr="Diagonal para cima clara"/>
          <p:cNvSpPr>
            <a:spLocks noChangeArrowheads="1"/>
          </p:cNvSpPr>
          <p:nvPr/>
        </p:nvSpPr>
        <p:spPr bwMode="auto">
          <a:xfrm>
            <a:off x="467617" y="1860823"/>
            <a:ext cx="4954588" cy="287337"/>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400" b="1" i="1">
                <a:solidFill>
                  <a:schemeClr val="bg1"/>
                </a:solidFill>
                <a:effectLst>
                  <a:outerShdw blurRad="38100" dist="38100" dir="2700000" algn="tl">
                    <a:srgbClr val="000000"/>
                  </a:outerShdw>
                </a:effectLst>
              </a:rPr>
              <a:t>1. Condomínio</a:t>
            </a:r>
          </a:p>
        </p:txBody>
      </p:sp>
      <p:sp>
        <p:nvSpPr>
          <p:cNvPr id="10" name="Retângulo de cantos arredondados 128" descr="Diagonal para cima clara"/>
          <p:cNvSpPr>
            <a:spLocks noChangeArrowheads="1"/>
          </p:cNvSpPr>
          <p:nvPr/>
        </p:nvSpPr>
        <p:spPr bwMode="auto">
          <a:xfrm>
            <a:off x="5869880" y="1860823"/>
            <a:ext cx="1079500" cy="287337"/>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000" b="1" i="1">
                <a:solidFill>
                  <a:schemeClr val="bg1"/>
                </a:solidFill>
                <a:effectLst>
                  <a:outerShdw blurRad="38100" dist="38100" dir="2700000" algn="tl">
                    <a:srgbClr val="000000"/>
                  </a:outerShdw>
                </a:effectLst>
              </a:rPr>
              <a:t>GIDUR</a:t>
            </a:r>
          </a:p>
        </p:txBody>
      </p:sp>
      <p:pic>
        <p:nvPicPr>
          <p:cNvPr id="11" name="Picture 281" descr="ANd9GcS60zYOeyC7YaUZomnj3GKlstmi0SLldIIc-g5wucgZyKqLj7Wb"/>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392" y="2221185"/>
            <a:ext cx="263525" cy="415925"/>
          </a:xfrm>
          <a:prstGeom prst="rect">
            <a:avLst/>
          </a:prstGeom>
          <a:solidFill>
            <a:schemeClr val="accent1"/>
          </a:solidFill>
        </p:spPr>
      </p:pic>
      <p:sp>
        <p:nvSpPr>
          <p:cNvPr id="12" name="Retângulo de cantos arredondados 128" descr="Diagonal para cima clara"/>
          <p:cNvSpPr>
            <a:spLocks noChangeArrowheads="1"/>
          </p:cNvSpPr>
          <p:nvPr/>
        </p:nvSpPr>
        <p:spPr bwMode="auto">
          <a:xfrm>
            <a:off x="683517" y="2349773"/>
            <a:ext cx="4954588" cy="287337"/>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400" b="1" i="1">
                <a:solidFill>
                  <a:schemeClr val="bg1"/>
                </a:solidFill>
                <a:effectLst>
                  <a:outerShdw blurRad="38100" dist="38100" dir="2700000" algn="tl">
                    <a:srgbClr val="000000"/>
                  </a:outerShdw>
                </a:effectLst>
              </a:rPr>
              <a:t>2. Dano Físico – Faixa I</a:t>
            </a:r>
          </a:p>
        </p:txBody>
      </p:sp>
      <p:sp>
        <p:nvSpPr>
          <p:cNvPr id="13" name="Retângulo de cantos arredondados 128" descr="Diagonal para cima clara"/>
          <p:cNvSpPr>
            <a:spLocks noChangeArrowheads="1"/>
          </p:cNvSpPr>
          <p:nvPr/>
        </p:nvSpPr>
        <p:spPr bwMode="auto">
          <a:xfrm>
            <a:off x="6085780" y="2349773"/>
            <a:ext cx="1079500" cy="287337"/>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000" b="1" i="1">
                <a:solidFill>
                  <a:schemeClr val="bg1"/>
                </a:solidFill>
                <a:effectLst>
                  <a:outerShdw blurRad="38100" dist="38100" dir="2700000" algn="tl">
                    <a:srgbClr val="000000"/>
                  </a:outerShdw>
                </a:effectLst>
              </a:rPr>
              <a:t>GILIE</a:t>
            </a:r>
          </a:p>
        </p:txBody>
      </p:sp>
      <p:pic>
        <p:nvPicPr>
          <p:cNvPr id="14" name="Picture 284" descr="ANd9GcS60zYOeyC7YaUZomnj3GKlstmi0SLldIIc-g5wucgZyKqLj7Wb"/>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292" y="2724423"/>
            <a:ext cx="263525" cy="415925"/>
          </a:xfrm>
          <a:prstGeom prst="rect">
            <a:avLst/>
          </a:prstGeom>
          <a:solidFill>
            <a:schemeClr val="accent1"/>
          </a:solidFill>
        </p:spPr>
      </p:pic>
      <p:sp>
        <p:nvSpPr>
          <p:cNvPr id="15" name="Retângulo de cantos arredondados 128" descr="Diagonal para cima clara"/>
          <p:cNvSpPr>
            <a:spLocks noChangeArrowheads="1"/>
          </p:cNvSpPr>
          <p:nvPr/>
        </p:nvSpPr>
        <p:spPr bwMode="auto">
          <a:xfrm>
            <a:off x="899417" y="2853010"/>
            <a:ext cx="4954588" cy="287338"/>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400" b="1" i="1" dirty="0">
                <a:solidFill>
                  <a:schemeClr val="bg1"/>
                </a:solidFill>
                <a:effectLst>
                  <a:outerShdw blurRad="38100" dist="38100" dir="2700000" algn="tl">
                    <a:srgbClr val="000000"/>
                  </a:outerShdw>
                </a:effectLst>
              </a:rPr>
              <a:t>3. Dano Físico – Faixa II e III</a:t>
            </a:r>
          </a:p>
        </p:txBody>
      </p:sp>
      <p:sp>
        <p:nvSpPr>
          <p:cNvPr id="16" name="Retângulo de cantos arredondados 128" descr="Diagonal para cima clara"/>
          <p:cNvSpPr>
            <a:spLocks noChangeArrowheads="1"/>
          </p:cNvSpPr>
          <p:nvPr/>
        </p:nvSpPr>
        <p:spPr bwMode="auto">
          <a:xfrm>
            <a:off x="6301680" y="2853010"/>
            <a:ext cx="1079500" cy="287338"/>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000" b="1" i="1">
                <a:solidFill>
                  <a:schemeClr val="bg1"/>
                </a:solidFill>
                <a:effectLst>
                  <a:outerShdw blurRad="38100" dist="38100" dir="2700000" algn="tl">
                    <a:srgbClr val="000000"/>
                  </a:outerShdw>
                </a:effectLst>
              </a:rPr>
              <a:t>CIREC</a:t>
            </a:r>
          </a:p>
        </p:txBody>
      </p:sp>
      <p:pic>
        <p:nvPicPr>
          <p:cNvPr id="17" name="Picture 287" descr="ANd9GcS60zYOeyC7YaUZomnj3GKlstmi0SLldIIc-g5wucgZyKqLj7Wb"/>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5780" y="3229248"/>
            <a:ext cx="263525" cy="415925"/>
          </a:xfrm>
          <a:prstGeom prst="rect">
            <a:avLst/>
          </a:prstGeom>
          <a:solidFill>
            <a:schemeClr val="accent1"/>
          </a:solidFill>
        </p:spPr>
      </p:pic>
      <p:sp>
        <p:nvSpPr>
          <p:cNvPr id="18" name="Retângulo de cantos arredondados 128" descr="Diagonal para cima clara"/>
          <p:cNvSpPr>
            <a:spLocks noChangeArrowheads="1"/>
          </p:cNvSpPr>
          <p:nvPr/>
        </p:nvSpPr>
        <p:spPr bwMode="auto">
          <a:xfrm>
            <a:off x="1116905" y="3357835"/>
            <a:ext cx="4954587" cy="287338"/>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400" b="1" i="1" dirty="0">
                <a:solidFill>
                  <a:schemeClr val="bg1"/>
                </a:solidFill>
                <a:effectLst>
                  <a:outerShdw blurRad="38100" dist="38100" dir="2700000" algn="tl">
                    <a:srgbClr val="000000"/>
                  </a:outerShdw>
                </a:effectLst>
              </a:rPr>
              <a:t>4. Entrega de Empreendimento</a:t>
            </a:r>
          </a:p>
        </p:txBody>
      </p:sp>
      <p:sp>
        <p:nvSpPr>
          <p:cNvPr id="19" name="Retângulo de cantos arredondados 128" descr="Diagonal para cima clara"/>
          <p:cNvSpPr>
            <a:spLocks noChangeArrowheads="1"/>
          </p:cNvSpPr>
          <p:nvPr/>
        </p:nvSpPr>
        <p:spPr bwMode="auto">
          <a:xfrm>
            <a:off x="6519167" y="3357835"/>
            <a:ext cx="1079500" cy="287338"/>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400" i="1" dirty="0">
                <a:solidFill>
                  <a:schemeClr val="bg1"/>
                </a:solidFill>
                <a:effectLst>
                  <a:outerShdw blurRad="38100" dist="38100" dir="2700000" algn="tl">
                    <a:srgbClr val="000000"/>
                  </a:outerShdw>
                </a:effectLst>
              </a:rPr>
              <a:t>SR</a:t>
            </a:r>
          </a:p>
        </p:txBody>
      </p:sp>
      <p:pic>
        <p:nvPicPr>
          <p:cNvPr id="20" name="Picture 290" descr="ANd9GcS60zYOeyC7YaUZomnj3GKlstmi0SLldIIc-g5wucgZyKqLj7Wb"/>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092" y="3732485"/>
            <a:ext cx="263525" cy="415925"/>
          </a:xfrm>
          <a:prstGeom prst="rect">
            <a:avLst/>
          </a:prstGeom>
          <a:solidFill>
            <a:schemeClr val="accent1"/>
          </a:solidFill>
        </p:spPr>
      </p:pic>
      <p:sp>
        <p:nvSpPr>
          <p:cNvPr id="21" name="Retângulo de cantos arredondados 128" descr="Diagonal para cima clara"/>
          <p:cNvSpPr>
            <a:spLocks noChangeArrowheads="1"/>
          </p:cNvSpPr>
          <p:nvPr/>
        </p:nvSpPr>
        <p:spPr bwMode="auto">
          <a:xfrm>
            <a:off x="1331217" y="3861073"/>
            <a:ext cx="4954588" cy="287337"/>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400" b="1" i="1">
                <a:solidFill>
                  <a:schemeClr val="bg1"/>
                </a:solidFill>
                <a:effectLst>
                  <a:outerShdw blurRad="38100" dist="38100" dir="2700000" algn="tl">
                    <a:srgbClr val="000000"/>
                  </a:outerShdw>
                </a:effectLst>
              </a:rPr>
              <a:t>5. Invasão e Ociosidade</a:t>
            </a:r>
          </a:p>
        </p:txBody>
      </p:sp>
      <p:sp>
        <p:nvSpPr>
          <p:cNvPr id="22" name="Retângulo de cantos arredondados 128" descr="Diagonal para cima clara"/>
          <p:cNvSpPr>
            <a:spLocks noChangeArrowheads="1"/>
          </p:cNvSpPr>
          <p:nvPr/>
        </p:nvSpPr>
        <p:spPr bwMode="auto">
          <a:xfrm>
            <a:off x="6733480" y="3861073"/>
            <a:ext cx="1079500" cy="287337"/>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000" b="1" i="1">
                <a:solidFill>
                  <a:schemeClr val="bg1"/>
                </a:solidFill>
                <a:effectLst>
                  <a:outerShdw blurRad="38100" dist="38100" dir="2700000" algn="tl">
                    <a:srgbClr val="000000"/>
                  </a:outerShdw>
                </a:effectLst>
              </a:rPr>
              <a:t>GILIE</a:t>
            </a:r>
          </a:p>
        </p:txBody>
      </p:sp>
      <p:pic>
        <p:nvPicPr>
          <p:cNvPr id="23" name="Picture 293" descr="ANd9GcS60zYOeyC7YaUZomnj3GKlstmi0SLldIIc-g5wucgZyKqLj7Wb"/>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5992" y="4237310"/>
            <a:ext cx="263525" cy="415925"/>
          </a:xfrm>
          <a:prstGeom prst="rect">
            <a:avLst/>
          </a:prstGeom>
          <a:solidFill>
            <a:schemeClr val="accent1"/>
          </a:solidFill>
        </p:spPr>
      </p:pic>
      <p:sp>
        <p:nvSpPr>
          <p:cNvPr id="24" name="Retângulo de cantos arredondados 128" descr="Diagonal para cima clara"/>
          <p:cNvSpPr>
            <a:spLocks noChangeArrowheads="1"/>
          </p:cNvSpPr>
          <p:nvPr/>
        </p:nvSpPr>
        <p:spPr bwMode="auto">
          <a:xfrm>
            <a:off x="1547117" y="4365898"/>
            <a:ext cx="4954588" cy="287337"/>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400" b="1" i="1">
                <a:solidFill>
                  <a:schemeClr val="bg1"/>
                </a:solidFill>
                <a:effectLst>
                  <a:outerShdw blurRad="38100" dist="38100" dir="2700000" algn="tl">
                    <a:srgbClr val="000000"/>
                  </a:outerShdw>
                </a:effectLst>
              </a:rPr>
              <a:t>6. Manutenção de Contrato</a:t>
            </a:r>
          </a:p>
        </p:txBody>
      </p:sp>
      <p:sp>
        <p:nvSpPr>
          <p:cNvPr id="25" name="Retângulo de cantos arredondados 128" descr="Diagonal para cima clara"/>
          <p:cNvSpPr>
            <a:spLocks noChangeArrowheads="1"/>
          </p:cNvSpPr>
          <p:nvPr/>
        </p:nvSpPr>
        <p:spPr bwMode="auto">
          <a:xfrm>
            <a:off x="6949380" y="4365898"/>
            <a:ext cx="1079500" cy="287337"/>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000" b="1" i="1">
                <a:solidFill>
                  <a:schemeClr val="bg1"/>
                </a:solidFill>
                <a:effectLst>
                  <a:outerShdw blurRad="38100" dist="38100" dir="2700000" algn="tl">
                    <a:srgbClr val="000000"/>
                  </a:outerShdw>
                </a:effectLst>
              </a:rPr>
              <a:t>GIREC</a:t>
            </a:r>
          </a:p>
        </p:txBody>
      </p:sp>
      <p:pic>
        <p:nvPicPr>
          <p:cNvPr id="26" name="Picture 296" descr="ANd9GcS60zYOeyC7YaUZomnj3GKlstmi0SLldIIc-g5wucgZyKqLj7Wb"/>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1892" y="4813573"/>
            <a:ext cx="263525" cy="415925"/>
          </a:xfrm>
          <a:prstGeom prst="rect">
            <a:avLst/>
          </a:prstGeom>
          <a:solidFill>
            <a:schemeClr val="accent1"/>
          </a:solidFill>
        </p:spPr>
      </p:pic>
      <p:sp>
        <p:nvSpPr>
          <p:cNvPr id="27" name="Retângulo de cantos arredondados 128" descr="Diagonal para cima clara"/>
          <p:cNvSpPr>
            <a:spLocks noChangeArrowheads="1"/>
          </p:cNvSpPr>
          <p:nvPr/>
        </p:nvSpPr>
        <p:spPr bwMode="auto">
          <a:xfrm>
            <a:off x="1763017" y="4885010"/>
            <a:ext cx="4954588" cy="287338"/>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400" b="1" i="1" dirty="0">
                <a:solidFill>
                  <a:schemeClr val="bg1"/>
                </a:solidFill>
                <a:effectLst>
                  <a:outerShdw blurRad="38100" dist="38100" dir="2700000" algn="tl">
                    <a:srgbClr val="000000"/>
                  </a:outerShdw>
                </a:effectLst>
              </a:rPr>
              <a:t>7. Poder Público</a:t>
            </a:r>
          </a:p>
        </p:txBody>
      </p:sp>
      <p:sp>
        <p:nvSpPr>
          <p:cNvPr id="28" name="Retângulo de cantos arredondados 128" descr="Diagonal para cima clara"/>
          <p:cNvSpPr>
            <a:spLocks noChangeArrowheads="1"/>
          </p:cNvSpPr>
          <p:nvPr/>
        </p:nvSpPr>
        <p:spPr bwMode="auto">
          <a:xfrm>
            <a:off x="7165280" y="4885010"/>
            <a:ext cx="1079500" cy="287338"/>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400" i="1" dirty="0">
                <a:solidFill>
                  <a:schemeClr val="bg1"/>
                </a:solidFill>
                <a:effectLst>
                  <a:outerShdw blurRad="38100" dist="38100" dir="2700000" algn="tl">
                    <a:srgbClr val="000000"/>
                  </a:outerShdw>
                </a:effectLst>
              </a:rPr>
              <a:t>SR</a:t>
            </a:r>
          </a:p>
        </p:txBody>
      </p:sp>
      <p:pic>
        <p:nvPicPr>
          <p:cNvPr id="29" name="Picture 299" descr="ANd9GcS60zYOeyC7YaUZomnj3GKlstmi0SLldIIc-g5wucgZyKqLj7Wb"/>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5205" y="5261248"/>
            <a:ext cx="263525" cy="415925"/>
          </a:xfrm>
          <a:prstGeom prst="rect">
            <a:avLst/>
          </a:prstGeom>
          <a:solidFill>
            <a:schemeClr val="accent1"/>
          </a:solidFill>
        </p:spPr>
      </p:pic>
      <p:sp>
        <p:nvSpPr>
          <p:cNvPr id="30" name="Retângulo de cantos arredondados 128" descr="Diagonal para cima clara"/>
          <p:cNvSpPr>
            <a:spLocks noChangeArrowheads="1"/>
          </p:cNvSpPr>
          <p:nvPr/>
        </p:nvSpPr>
        <p:spPr bwMode="auto">
          <a:xfrm>
            <a:off x="1978917" y="5389835"/>
            <a:ext cx="4954588" cy="287338"/>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400" b="1" i="1">
                <a:solidFill>
                  <a:schemeClr val="bg1"/>
                </a:solidFill>
                <a:effectLst>
                  <a:outerShdw blurRad="38100" dist="38100" dir="2700000" algn="tl">
                    <a:srgbClr val="000000"/>
                  </a:outerShdw>
                </a:effectLst>
              </a:rPr>
              <a:t>8. Segurança</a:t>
            </a:r>
          </a:p>
        </p:txBody>
      </p:sp>
      <p:sp>
        <p:nvSpPr>
          <p:cNvPr id="31" name="Retângulo de cantos arredondados 128" descr="Diagonal para cima clara"/>
          <p:cNvSpPr>
            <a:spLocks noChangeArrowheads="1"/>
          </p:cNvSpPr>
          <p:nvPr/>
        </p:nvSpPr>
        <p:spPr bwMode="auto">
          <a:xfrm>
            <a:off x="7381180" y="5389835"/>
            <a:ext cx="1079500" cy="287338"/>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000" b="1" i="1">
                <a:solidFill>
                  <a:schemeClr val="bg1"/>
                </a:solidFill>
                <a:effectLst>
                  <a:outerShdw blurRad="38100" dist="38100" dir="2700000" algn="tl">
                    <a:srgbClr val="000000"/>
                  </a:outerShdw>
                </a:effectLst>
              </a:rPr>
              <a:t>GISEG</a:t>
            </a:r>
          </a:p>
        </p:txBody>
      </p:sp>
      <p:pic>
        <p:nvPicPr>
          <p:cNvPr id="32" name="Picture 302" descr="ANd9GcS60zYOeyC7YaUZomnj3GKlstmi0SLldIIc-g5wucgZyKqLj7Wb"/>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5280" y="5764485"/>
            <a:ext cx="263525" cy="415925"/>
          </a:xfrm>
          <a:prstGeom prst="rect">
            <a:avLst/>
          </a:prstGeom>
          <a:solidFill>
            <a:schemeClr val="accent1"/>
          </a:solidFill>
        </p:spPr>
      </p:pic>
      <p:sp>
        <p:nvSpPr>
          <p:cNvPr id="33" name="Retângulo de cantos arredondados 128" descr="Diagonal para cima clara"/>
          <p:cNvSpPr>
            <a:spLocks noChangeArrowheads="1"/>
          </p:cNvSpPr>
          <p:nvPr/>
        </p:nvSpPr>
        <p:spPr bwMode="auto">
          <a:xfrm>
            <a:off x="2196405" y="5893073"/>
            <a:ext cx="4954587" cy="287337"/>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400" b="1" i="1">
                <a:solidFill>
                  <a:schemeClr val="bg1"/>
                </a:solidFill>
                <a:effectLst>
                  <a:outerShdw blurRad="38100" dist="38100" dir="2700000" algn="tl">
                    <a:srgbClr val="000000"/>
                  </a:outerShdw>
                </a:effectLst>
              </a:rPr>
              <a:t>9. Seleção de Beneficiários</a:t>
            </a:r>
          </a:p>
        </p:txBody>
      </p:sp>
      <p:sp>
        <p:nvSpPr>
          <p:cNvPr id="34" name="Retângulo de cantos arredondados 128" descr="Diagonal para cima clara"/>
          <p:cNvSpPr>
            <a:spLocks noChangeArrowheads="1"/>
          </p:cNvSpPr>
          <p:nvPr/>
        </p:nvSpPr>
        <p:spPr bwMode="auto">
          <a:xfrm>
            <a:off x="7598667" y="5893073"/>
            <a:ext cx="1079500" cy="287337"/>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000" b="1" i="1">
                <a:solidFill>
                  <a:schemeClr val="bg1"/>
                </a:solidFill>
                <a:effectLst>
                  <a:outerShdw blurRad="38100" dist="38100" dir="2700000" algn="tl">
                    <a:srgbClr val="000000"/>
                  </a:outerShdw>
                </a:effectLst>
              </a:rPr>
              <a:t>GILIE</a:t>
            </a:r>
          </a:p>
        </p:txBody>
      </p:sp>
      <p:pic>
        <p:nvPicPr>
          <p:cNvPr id="35" name="Picture 305" descr="ANd9GcS60zYOeyC7YaUZomnj3GKlstmi0SLldIIc-g5wucgZyKqLj7Wb"/>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9592" y="6253435"/>
            <a:ext cx="263525" cy="415925"/>
          </a:xfrm>
          <a:prstGeom prst="rect">
            <a:avLst/>
          </a:prstGeom>
          <a:solidFill>
            <a:schemeClr val="accent1"/>
          </a:solidFill>
        </p:spPr>
      </p:pic>
      <p:sp>
        <p:nvSpPr>
          <p:cNvPr id="36" name="Retângulo de cantos arredondados 128" descr="Diagonal para cima clara"/>
          <p:cNvSpPr>
            <a:spLocks noChangeArrowheads="1"/>
          </p:cNvSpPr>
          <p:nvPr/>
        </p:nvSpPr>
        <p:spPr bwMode="auto">
          <a:xfrm>
            <a:off x="2410717" y="6382023"/>
            <a:ext cx="4954588" cy="287337"/>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400" b="1" i="1">
                <a:solidFill>
                  <a:schemeClr val="bg1"/>
                </a:solidFill>
                <a:effectLst>
                  <a:outerShdw blurRad="38100" dist="38100" dir="2700000" algn="tl">
                    <a:srgbClr val="000000"/>
                  </a:outerShdw>
                </a:effectLst>
              </a:rPr>
              <a:t>10. Sinistro</a:t>
            </a:r>
          </a:p>
        </p:txBody>
      </p:sp>
      <p:sp>
        <p:nvSpPr>
          <p:cNvPr id="37" name="Retângulo de cantos arredondados 128" descr="Diagonal para cima clara"/>
          <p:cNvSpPr>
            <a:spLocks noChangeArrowheads="1"/>
          </p:cNvSpPr>
          <p:nvPr/>
        </p:nvSpPr>
        <p:spPr bwMode="auto">
          <a:xfrm>
            <a:off x="7812980" y="6382023"/>
            <a:ext cx="1079500" cy="287337"/>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000" b="1" i="1">
                <a:solidFill>
                  <a:schemeClr val="bg1"/>
                </a:solidFill>
                <a:effectLst>
                  <a:outerShdw blurRad="38100" dist="38100" dir="2700000" algn="tl">
                    <a:srgbClr val="000000"/>
                  </a:outerShdw>
                </a:effectLst>
              </a:rPr>
              <a:t>CIREC</a:t>
            </a:r>
          </a:p>
        </p:txBody>
      </p:sp>
      <p:pic>
        <p:nvPicPr>
          <p:cNvPr id="38" name="Picture 349" descr="ANd9GcS60zYOeyC7YaUZomnj3GKlstmi0SLldIIc-g5wucgZyKqLj7Wb"/>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7792" y="5332685"/>
            <a:ext cx="263525" cy="415925"/>
          </a:xfrm>
          <a:prstGeom prst="rect">
            <a:avLst/>
          </a:prstGeom>
          <a:solidFill>
            <a:schemeClr val="accent1"/>
          </a:solidFill>
        </p:spPr>
      </p:pic>
    </p:spTree>
    <p:extLst>
      <p:ext uri="{BB962C8B-B14F-4D97-AF65-F5344CB8AC3E}">
        <p14:creationId xmlns:p14="http://schemas.microsoft.com/office/powerpoint/2010/main" val="17612367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aixaDeTexto 5"/>
          <p:cNvSpPr txBox="1"/>
          <p:nvPr/>
        </p:nvSpPr>
        <p:spPr>
          <a:xfrm>
            <a:off x="611560" y="404664"/>
            <a:ext cx="8267129" cy="461665"/>
          </a:xfrm>
          <a:prstGeom prst="rect">
            <a:avLst/>
          </a:prstGeom>
          <a:solidFill>
            <a:srgbClr val="0070C0"/>
          </a:solidFill>
          <a:ln>
            <a:solidFill>
              <a:schemeClr val="accent1"/>
            </a:solidFill>
          </a:ln>
        </p:spPr>
        <p:txBody>
          <a:bodyPr wrap="square" rtlCol="0">
            <a:spAutoFit/>
          </a:bodyPr>
          <a:lstStyle/>
          <a:p>
            <a:r>
              <a:rPr lang="pt-BR" sz="2400" b="1" dirty="0" smtClean="0">
                <a:solidFill>
                  <a:schemeClr val="bg1"/>
                </a:solidFill>
                <a:latin typeface="Arial" pitchFamily="34" charset="0"/>
                <a:cs typeface="Arial" pitchFamily="34" charset="0"/>
              </a:rPr>
              <a:t>POSICIONAMENTO DA NOVA ATUAÇÃO</a:t>
            </a:r>
            <a:endParaRPr lang="pt-BR" sz="2400" b="1" dirty="0">
              <a:solidFill>
                <a:schemeClr val="bg1"/>
              </a:solidFill>
              <a:latin typeface="Arial" pitchFamily="34" charset="0"/>
              <a:cs typeface="Arial" pitchFamily="34" charset="0"/>
            </a:endParaRPr>
          </a:p>
        </p:txBody>
      </p:sp>
      <p:sp>
        <p:nvSpPr>
          <p:cNvPr id="24" name="AutoShape 29"/>
          <p:cNvSpPr>
            <a:spLocks noChangeArrowheads="1"/>
          </p:cNvSpPr>
          <p:nvPr/>
        </p:nvSpPr>
        <p:spPr bwMode="auto">
          <a:xfrm>
            <a:off x="3492500" y="8180635"/>
            <a:ext cx="935038" cy="2889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chemeClr val="bg1"/>
              </a:solidFill>
            </a:endParaRPr>
          </a:p>
        </p:txBody>
      </p:sp>
      <p:sp>
        <p:nvSpPr>
          <p:cNvPr id="25" name="Text Box 30"/>
          <p:cNvSpPr txBox="1">
            <a:spLocks noChangeArrowheads="1"/>
          </p:cNvSpPr>
          <p:nvPr/>
        </p:nvSpPr>
        <p:spPr bwMode="auto">
          <a:xfrm>
            <a:off x="3468688" y="8201273"/>
            <a:ext cx="974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sz="1000" b="1">
                <a:solidFill>
                  <a:schemeClr val="bg1"/>
                </a:solidFill>
              </a:rPr>
              <a:t>FIM</a:t>
            </a:r>
          </a:p>
        </p:txBody>
      </p:sp>
      <p:sp>
        <p:nvSpPr>
          <p:cNvPr id="26" name="Line 31"/>
          <p:cNvSpPr>
            <a:spLocks noChangeShapeType="1"/>
          </p:cNvSpPr>
          <p:nvPr/>
        </p:nvSpPr>
        <p:spPr bwMode="auto">
          <a:xfrm>
            <a:off x="3963988" y="771549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solidFill>
                <a:schemeClr val="bg1"/>
              </a:solidFill>
            </a:endParaRPr>
          </a:p>
        </p:txBody>
      </p:sp>
      <p:sp>
        <p:nvSpPr>
          <p:cNvPr id="8" name="Retângulo de cantos arredondados 128" descr="Diagonal para cima clara"/>
          <p:cNvSpPr>
            <a:spLocks noChangeArrowheads="1"/>
          </p:cNvSpPr>
          <p:nvPr/>
        </p:nvSpPr>
        <p:spPr bwMode="auto">
          <a:xfrm>
            <a:off x="4564955" y="1427735"/>
            <a:ext cx="1951261" cy="374998"/>
          </a:xfrm>
          <a:prstGeom prst="roundRect">
            <a:avLst>
              <a:gd name="adj" fmla="val 16667"/>
            </a:avLst>
          </a:prstGeom>
          <a:pattFill prst="ltUpDiag">
            <a:fgClr>
              <a:srgbClr val="2431A8"/>
            </a:fgClr>
            <a:bgClr>
              <a:srgbClr val="00175E"/>
            </a:bgClr>
          </a:pattFill>
          <a:ln w="9525">
            <a:round/>
            <a:headEnd/>
            <a:tailEnd/>
          </a:ln>
          <a:effectLst/>
          <a:scene3d>
            <a:camera prst="legacyObliqueTopLeft"/>
            <a:lightRig rig="legacyFlat3" dir="t"/>
          </a:scene3d>
          <a:sp3d extrusionH="430200" prstMaterial="legacyMatte">
            <a:bevelT w="13500" h="13500" prst="angle"/>
            <a:bevelB w="13500" h="13500" prst="angle"/>
            <a:extrusionClr>
              <a:srgbClr val="2431A8"/>
            </a:extrusionClr>
          </a:sp3d>
          <a:extLst/>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400" b="1" i="1" dirty="0" smtClean="0">
                <a:solidFill>
                  <a:schemeClr val="bg1"/>
                </a:solidFill>
                <a:effectLst>
                  <a:outerShdw blurRad="38100" dist="38100" dir="2700000" algn="tl">
                    <a:srgbClr val="000000"/>
                  </a:outerShdw>
                </a:effectLst>
              </a:rPr>
              <a:t>FAIXA 1</a:t>
            </a:r>
            <a:endParaRPr lang="pt-BR" sz="2400" b="1" i="1" dirty="0">
              <a:solidFill>
                <a:schemeClr val="bg1"/>
              </a:solidFill>
              <a:effectLst>
                <a:outerShdw blurRad="38100" dist="38100" dir="2700000" algn="tl">
                  <a:srgbClr val="000000"/>
                </a:outerShdw>
              </a:effectLst>
            </a:endParaRPr>
          </a:p>
        </p:txBody>
      </p:sp>
      <p:sp>
        <p:nvSpPr>
          <p:cNvPr id="19" name="Retângulo de cantos arredondados 128" descr="Diagonal para cima clara"/>
          <p:cNvSpPr>
            <a:spLocks noChangeArrowheads="1"/>
          </p:cNvSpPr>
          <p:nvPr/>
        </p:nvSpPr>
        <p:spPr bwMode="auto">
          <a:xfrm>
            <a:off x="6973167" y="1412776"/>
            <a:ext cx="1991321" cy="374998"/>
          </a:xfrm>
          <a:prstGeom prst="roundRect">
            <a:avLst>
              <a:gd name="adj" fmla="val 16667"/>
            </a:avLst>
          </a:prstGeom>
          <a:pattFill prst="ltUpDiag">
            <a:fgClr>
              <a:srgbClr val="2431A8"/>
            </a:fgClr>
            <a:bgClr>
              <a:srgbClr val="00175E"/>
            </a:bgClr>
          </a:pattFill>
          <a:ln w="9525">
            <a:round/>
            <a:headEnd/>
            <a:tailEnd/>
          </a:ln>
          <a:effectLst/>
          <a:scene3d>
            <a:camera prst="legacyObliqueTopLeft"/>
            <a:lightRig rig="legacyFlat3" dir="t"/>
          </a:scene3d>
          <a:sp3d extrusionH="430200" prstMaterial="legacyMatte">
            <a:bevelT w="13500" h="13500" prst="angle"/>
            <a:bevelB w="13500" h="13500" prst="angle"/>
            <a:extrusionClr>
              <a:srgbClr val="2431A8"/>
            </a:extrusionClr>
          </a:sp3d>
          <a:extLst/>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400" b="1" i="1" dirty="0" smtClean="0">
                <a:solidFill>
                  <a:schemeClr val="bg1"/>
                </a:solidFill>
                <a:effectLst>
                  <a:outerShdw blurRad="38100" dist="38100" dir="2700000" algn="tl">
                    <a:srgbClr val="000000"/>
                  </a:outerShdw>
                </a:effectLst>
              </a:rPr>
              <a:t>FAIXA 2 e 3</a:t>
            </a:r>
            <a:endParaRPr lang="pt-BR" sz="2400" b="1" i="1" dirty="0">
              <a:solidFill>
                <a:schemeClr val="bg1"/>
              </a:solidFill>
              <a:effectLst>
                <a:outerShdw blurRad="38100" dist="38100" dir="2700000" algn="tl">
                  <a:srgbClr val="000000"/>
                </a:outerShdw>
              </a:effectLst>
            </a:endParaRPr>
          </a:p>
        </p:txBody>
      </p:sp>
      <p:sp>
        <p:nvSpPr>
          <p:cNvPr id="27" name="Retângulo de cantos arredondados 128" descr="Diagonal para cima clara"/>
          <p:cNvSpPr>
            <a:spLocks noChangeArrowheads="1"/>
          </p:cNvSpPr>
          <p:nvPr/>
        </p:nvSpPr>
        <p:spPr bwMode="auto">
          <a:xfrm>
            <a:off x="179512" y="4005064"/>
            <a:ext cx="3784476" cy="257175"/>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400" b="1" i="1" dirty="0" smtClean="0">
                <a:solidFill>
                  <a:schemeClr val="bg1"/>
                </a:solidFill>
                <a:effectLst>
                  <a:outerShdw blurRad="38100" dist="38100" dir="2700000" algn="tl">
                    <a:srgbClr val="000000"/>
                  </a:outerShdw>
                </a:effectLst>
              </a:rPr>
              <a:t>Condomínio</a:t>
            </a:r>
            <a:endParaRPr lang="pt-BR" sz="2400" b="1" i="1" dirty="0">
              <a:solidFill>
                <a:schemeClr val="bg1"/>
              </a:solidFill>
              <a:effectLst>
                <a:outerShdw blurRad="38100" dist="38100" dir="2700000" algn="tl">
                  <a:srgbClr val="000000"/>
                </a:outerShdw>
              </a:effectLst>
            </a:endParaRPr>
          </a:p>
        </p:txBody>
      </p:sp>
      <p:sp>
        <p:nvSpPr>
          <p:cNvPr id="30" name="Retângulo de cantos arredondados 128" descr="Diagonal para cima clara"/>
          <p:cNvSpPr>
            <a:spLocks noChangeArrowheads="1"/>
          </p:cNvSpPr>
          <p:nvPr/>
        </p:nvSpPr>
        <p:spPr bwMode="auto">
          <a:xfrm>
            <a:off x="179512" y="2695328"/>
            <a:ext cx="3784476" cy="301624"/>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400" b="1" i="1" dirty="0" smtClean="0">
                <a:solidFill>
                  <a:schemeClr val="bg1"/>
                </a:solidFill>
                <a:effectLst>
                  <a:outerShdw blurRad="38100" dist="38100" dir="2700000" algn="tl">
                    <a:srgbClr val="000000"/>
                  </a:outerShdw>
                </a:effectLst>
              </a:rPr>
              <a:t>Danos Físicos</a:t>
            </a:r>
            <a:endParaRPr lang="pt-BR" sz="2400" b="1" i="1" dirty="0">
              <a:solidFill>
                <a:schemeClr val="bg1"/>
              </a:solidFill>
              <a:effectLst>
                <a:outerShdw blurRad="38100" dist="38100" dir="2700000" algn="tl">
                  <a:srgbClr val="000000"/>
                </a:outerShdw>
              </a:effectLst>
            </a:endParaRPr>
          </a:p>
        </p:txBody>
      </p:sp>
      <p:sp>
        <p:nvSpPr>
          <p:cNvPr id="43" name="Retângulo de cantos arredondados 128" descr="Diagonal para cima clara"/>
          <p:cNvSpPr>
            <a:spLocks noChangeArrowheads="1"/>
          </p:cNvSpPr>
          <p:nvPr/>
        </p:nvSpPr>
        <p:spPr bwMode="auto">
          <a:xfrm>
            <a:off x="179512" y="4493367"/>
            <a:ext cx="3784476" cy="350963"/>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400" b="1" i="1" dirty="0" smtClean="0">
                <a:solidFill>
                  <a:schemeClr val="bg1"/>
                </a:solidFill>
                <a:effectLst>
                  <a:outerShdw blurRad="38100" dist="38100" dir="2700000" algn="tl">
                    <a:srgbClr val="000000"/>
                  </a:outerShdw>
                </a:effectLst>
              </a:rPr>
              <a:t>Poder </a:t>
            </a:r>
            <a:r>
              <a:rPr lang="pt-BR" sz="2400" b="1" i="1" dirty="0">
                <a:solidFill>
                  <a:schemeClr val="bg1"/>
                </a:solidFill>
                <a:effectLst>
                  <a:outerShdw blurRad="38100" dist="38100" dir="2700000" algn="tl">
                    <a:srgbClr val="000000"/>
                  </a:outerShdw>
                </a:effectLst>
              </a:rPr>
              <a:t>Público</a:t>
            </a:r>
          </a:p>
        </p:txBody>
      </p:sp>
      <p:sp>
        <p:nvSpPr>
          <p:cNvPr id="44" name="Retângulo de cantos arredondados 128" descr="Diagonal para cima clara"/>
          <p:cNvSpPr>
            <a:spLocks noChangeArrowheads="1"/>
          </p:cNvSpPr>
          <p:nvPr/>
        </p:nvSpPr>
        <p:spPr bwMode="auto">
          <a:xfrm>
            <a:off x="179512" y="5048694"/>
            <a:ext cx="3784476" cy="324522"/>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marL="304800" indent="-3048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400" b="1" i="1" dirty="0" smtClean="0">
                <a:solidFill>
                  <a:schemeClr val="bg1"/>
                </a:solidFill>
                <a:effectLst>
                  <a:outerShdw blurRad="38100" dist="38100" dir="2700000" algn="tl">
                    <a:srgbClr val="000000"/>
                  </a:outerShdw>
                </a:effectLst>
              </a:rPr>
              <a:t>Segurança</a:t>
            </a:r>
            <a:endParaRPr lang="pt-BR" sz="2400" b="1" i="1" dirty="0">
              <a:solidFill>
                <a:schemeClr val="bg1"/>
              </a:solidFill>
              <a:effectLst>
                <a:outerShdw blurRad="38100" dist="38100" dir="2700000" algn="tl">
                  <a:srgbClr val="000000"/>
                </a:outerShdw>
              </a:effectLst>
            </a:endParaRPr>
          </a:p>
        </p:txBody>
      </p:sp>
      <p:sp>
        <p:nvSpPr>
          <p:cNvPr id="54" name="Retângulo de cantos arredondados 128" descr="Diagonal para cima clara"/>
          <p:cNvSpPr>
            <a:spLocks noChangeArrowheads="1"/>
          </p:cNvSpPr>
          <p:nvPr/>
        </p:nvSpPr>
        <p:spPr bwMode="auto">
          <a:xfrm>
            <a:off x="4572000" y="2558182"/>
            <a:ext cx="1712988" cy="510778"/>
          </a:xfrm>
          <a:prstGeom prst="roundRect">
            <a:avLst>
              <a:gd name="adj" fmla="val 16667"/>
            </a:avLst>
          </a:prstGeom>
          <a:noFill/>
          <a:extLst/>
        </p:spPr>
        <p:txBody>
          <a:bodyPr wrap="square" rtlCol="0">
            <a:spAutoFit/>
          </a:bodyPr>
          <a:lstStyle/>
          <a:p>
            <a:r>
              <a:rPr lang="pt-BR" sz="2400" dirty="0" smtClean="0">
                <a:latin typeface="+mj-lt"/>
              </a:rPr>
              <a:t>Resolutiva</a:t>
            </a:r>
            <a:endParaRPr lang="pt-BR" sz="2400" dirty="0">
              <a:latin typeface="+mj-lt"/>
            </a:endParaRPr>
          </a:p>
        </p:txBody>
      </p:sp>
      <p:sp>
        <p:nvSpPr>
          <p:cNvPr id="71" name="Retângulo de cantos arredondados 128" descr="Diagonal para cima clara"/>
          <p:cNvSpPr>
            <a:spLocks noChangeArrowheads="1"/>
          </p:cNvSpPr>
          <p:nvPr/>
        </p:nvSpPr>
        <p:spPr bwMode="auto">
          <a:xfrm>
            <a:off x="7092280" y="2348880"/>
            <a:ext cx="1944217" cy="1328023"/>
          </a:xfrm>
          <a:prstGeom prst="roundRect">
            <a:avLst>
              <a:gd name="adj" fmla="val 16667"/>
            </a:avLst>
          </a:prstGeom>
          <a:noFill/>
          <a:extLst/>
        </p:spPr>
        <p:txBody>
          <a:bodyPr wrap="square" rtlCol="0">
            <a:spAutoFit/>
          </a:bodyPr>
          <a:lstStyle/>
          <a:p>
            <a:r>
              <a:rPr lang="pt-BR" sz="2400" dirty="0" smtClean="0">
                <a:latin typeface="+mj-lt"/>
              </a:rPr>
              <a:t>Resolutiva e</a:t>
            </a:r>
          </a:p>
          <a:p>
            <a:r>
              <a:rPr lang="pt-BR" sz="2400" dirty="0" smtClean="0">
                <a:latin typeface="+mj-lt"/>
              </a:rPr>
              <a:t>Conciliadora</a:t>
            </a:r>
          </a:p>
          <a:p>
            <a:endParaRPr lang="pt-BR" sz="2400" dirty="0">
              <a:latin typeface="+mj-lt"/>
            </a:endParaRPr>
          </a:p>
        </p:txBody>
      </p:sp>
      <p:sp>
        <p:nvSpPr>
          <p:cNvPr id="72" name="Retângulo de cantos arredondados 128" descr="Diagonal para cima clara"/>
          <p:cNvSpPr>
            <a:spLocks noChangeArrowheads="1"/>
          </p:cNvSpPr>
          <p:nvPr/>
        </p:nvSpPr>
        <p:spPr bwMode="auto">
          <a:xfrm>
            <a:off x="5796136" y="4093775"/>
            <a:ext cx="2160240" cy="919401"/>
          </a:xfrm>
          <a:prstGeom prst="roundRect">
            <a:avLst>
              <a:gd name="adj" fmla="val 16667"/>
            </a:avLst>
          </a:prstGeom>
          <a:noFill/>
          <a:extLst/>
        </p:spPr>
        <p:txBody>
          <a:bodyPr wrap="square" rtlCol="0">
            <a:spAutoFit/>
          </a:bodyPr>
          <a:lstStyle/>
          <a:p>
            <a:r>
              <a:rPr lang="pt-BR" sz="2400" dirty="0" smtClean="0">
                <a:latin typeface="+mj-lt"/>
              </a:rPr>
              <a:t>Facilitadora e</a:t>
            </a:r>
          </a:p>
          <a:p>
            <a:r>
              <a:rPr lang="pt-BR" sz="2400" dirty="0" smtClean="0">
                <a:latin typeface="+mj-lt"/>
              </a:rPr>
              <a:t>Orientadora</a:t>
            </a:r>
            <a:endParaRPr lang="pt-BR" sz="2400" dirty="0">
              <a:latin typeface="+mj-lt"/>
            </a:endParaRPr>
          </a:p>
        </p:txBody>
      </p:sp>
      <p:cxnSp>
        <p:nvCxnSpPr>
          <p:cNvPr id="74" name="Conector reto 73"/>
          <p:cNvCxnSpPr/>
          <p:nvPr/>
        </p:nvCxnSpPr>
        <p:spPr>
          <a:xfrm>
            <a:off x="6804248" y="1865298"/>
            <a:ext cx="0" cy="199575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260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539552" y="358567"/>
            <a:ext cx="8267129" cy="461665"/>
          </a:xfrm>
          <a:prstGeom prst="rect">
            <a:avLst/>
          </a:prstGeom>
          <a:solidFill>
            <a:srgbClr val="0070C0"/>
          </a:solidFill>
          <a:ln>
            <a:solidFill>
              <a:schemeClr val="accent1"/>
            </a:solidFill>
          </a:ln>
        </p:spPr>
        <p:txBody>
          <a:bodyPr wrap="square" rtlCol="0">
            <a:spAutoFit/>
          </a:bodyPr>
          <a:lstStyle/>
          <a:p>
            <a:r>
              <a:rPr lang="pt-BR" sz="2400" b="1" dirty="0" smtClean="0">
                <a:solidFill>
                  <a:schemeClr val="bg1"/>
                </a:solidFill>
                <a:latin typeface="Arial" pitchFamily="34" charset="0"/>
                <a:cs typeface="Arial" pitchFamily="34" charset="0"/>
              </a:rPr>
              <a:t>Números do SAC e Ouvidoria</a:t>
            </a:r>
            <a:endParaRPr lang="pt-BR" sz="2400" b="1" dirty="0">
              <a:solidFill>
                <a:schemeClr val="bg1"/>
              </a:solidFill>
              <a:latin typeface="Arial" pitchFamily="34" charset="0"/>
              <a:cs typeface="Arial"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6529" y="358567"/>
            <a:ext cx="1063604" cy="140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ela 7"/>
          <p:cNvGraphicFramePr>
            <a:graphicFrameLocks noGrp="1"/>
          </p:cNvGraphicFramePr>
          <p:nvPr>
            <p:extLst>
              <p:ext uri="{D42A27DB-BD31-4B8C-83A1-F6EECF244321}">
                <p14:modId xmlns:p14="http://schemas.microsoft.com/office/powerpoint/2010/main" val="3533434420"/>
              </p:ext>
            </p:extLst>
          </p:nvPr>
        </p:nvGraphicFramePr>
        <p:xfrm>
          <a:off x="467544" y="1124745"/>
          <a:ext cx="5760640" cy="5184575"/>
        </p:xfrm>
        <a:graphic>
          <a:graphicData uri="http://schemas.openxmlformats.org/drawingml/2006/table">
            <a:tbl>
              <a:tblPr firstRow="1" firstCol="1" bandRow="1">
                <a:tableStyleId>{5C22544A-7EE6-4342-B048-85BDC9FD1C3A}</a:tableStyleId>
              </a:tblPr>
              <a:tblGrid>
                <a:gridCol w="3648830"/>
                <a:gridCol w="1102423"/>
                <a:gridCol w="1009387"/>
              </a:tblGrid>
              <a:tr h="466047">
                <a:tc gridSpan="3">
                  <a:txBody>
                    <a:bodyPr/>
                    <a:lstStyle/>
                    <a:p>
                      <a:pPr algn="ctr">
                        <a:spcAft>
                          <a:spcPts val="0"/>
                        </a:spcAft>
                      </a:pPr>
                      <a:r>
                        <a:rPr lang="pt-BR" sz="2400" dirty="0" smtClean="0">
                          <a:solidFill>
                            <a:schemeClr val="tx1"/>
                          </a:solidFill>
                          <a:effectLst/>
                          <a:latin typeface="+mn-lt"/>
                          <a:ea typeface="+mn-ea"/>
                        </a:rPr>
                        <a:t>ATENDIMENTO</a:t>
                      </a:r>
                      <a:endParaRPr lang="pt-BR" sz="2000" dirty="0">
                        <a:solidFill>
                          <a:schemeClr val="tx1"/>
                        </a:solidFill>
                        <a:effectLst/>
                        <a:latin typeface="Times New Roman" panose="02020603050405020304" pitchFamily="18" charset="0"/>
                        <a:ea typeface="Calibri" panose="020F0502020204030204" pitchFamily="34" charset="0"/>
                      </a:endParaRPr>
                    </a:p>
                  </a:txBody>
                  <a:tcPr marL="44450" marR="44450" marT="0" marB="0" anchor="b"/>
                </a:tc>
                <a:tc hMerge="1">
                  <a:txBody>
                    <a:bodyPr/>
                    <a:lstStyle/>
                    <a:p>
                      <a:endParaRPr lang="pt-BR"/>
                    </a:p>
                  </a:txBody>
                  <a:tcPr/>
                </a:tc>
                <a:tc hMerge="1">
                  <a:txBody>
                    <a:bodyPr/>
                    <a:lstStyle/>
                    <a:p>
                      <a:endParaRPr lang="pt-BR"/>
                    </a:p>
                  </a:txBody>
                  <a:tcPr/>
                </a:tc>
              </a:tr>
              <a:tr h="619670">
                <a:tc>
                  <a:txBody>
                    <a:bodyPr/>
                    <a:lstStyle/>
                    <a:p>
                      <a:pPr algn="ctr">
                        <a:spcAft>
                          <a:spcPts val="0"/>
                        </a:spcAft>
                      </a:pPr>
                      <a:r>
                        <a:rPr lang="pt-BR" sz="1600" b="1" dirty="0">
                          <a:solidFill>
                            <a:srgbClr val="00B0F0"/>
                          </a:solidFill>
                          <a:effectLst/>
                          <a:latin typeface="Arial" panose="020B0604020202020204" pitchFamily="34" charset="0"/>
                          <a:cs typeface="Arial" panose="020B0604020202020204" pitchFamily="34" charset="0"/>
                        </a:rPr>
                        <a:t>Motivo reclamado</a:t>
                      </a:r>
                      <a:endParaRPr lang="pt-BR" sz="1600" b="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spcAft>
                          <a:spcPts val="0"/>
                        </a:spcAft>
                      </a:pPr>
                      <a:r>
                        <a:rPr lang="pt-BR" sz="1600" b="1" dirty="0" err="1" smtClean="0">
                          <a:solidFill>
                            <a:srgbClr val="00B0F0"/>
                          </a:solidFill>
                          <a:effectLst/>
                          <a:latin typeface="Arial" panose="020B0604020202020204" pitchFamily="34" charset="0"/>
                          <a:cs typeface="Arial" panose="020B0604020202020204" pitchFamily="34" charset="0"/>
                        </a:rPr>
                        <a:t>Qte</a:t>
                      </a:r>
                      <a:endParaRPr lang="pt-BR" sz="1600" b="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spcAft>
                          <a:spcPts val="0"/>
                        </a:spcAft>
                      </a:pPr>
                      <a:r>
                        <a:rPr lang="pt-BR" sz="1600" b="1" dirty="0">
                          <a:solidFill>
                            <a:srgbClr val="00B0F0"/>
                          </a:solidFill>
                          <a:effectLst/>
                        </a:rPr>
                        <a:t>%</a:t>
                      </a:r>
                      <a:endParaRPr lang="pt-BR" sz="1600" b="1" dirty="0">
                        <a:solidFill>
                          <a:srgbClr val="00B0F0"/>
                        </a:solidFill>
                        <a:effectLst/>
                        <a:latin typeface="Times New Roman" panose="02020603050405020304" pitchFamily="18" charset="0"/>
                        <a:ea typeface="Calibri" panose="020F0502020204030204" pitchFamily="34" charset="0"/>
                      </a:endParaRPr>
                    </a:p>
                  </a:txBody>
                  <a:tcPr marL="44450" marR="44450" marT="0" marB="0" anchor="b"/>
                </a:tc>
              </a:tr>
              <a:tr h="516392">
                <a:tc>
                  <a:txBody>
                    <a:bodyPr/>
                    <a:lstStyle/>
                    <a:p>
                      <a:pPr algn="ctr">
                        <a:spcAft>
                          <a:spcPts val="0"/>
                        </a:spcAft>
                      </a:pPr>
                      <a:r>
                        <a:rPr lang="pt-BR" sz="1400" b="1" dirty="0">
                          <a:solidFill>
                            <a:schemeClr val="tx1"/>
                          </a:solidFill>
                          <a:effectLst/>
                        </a:rPr>
                        <a:t>Manutenção de contrato</a:t>
                      </a:r>
                      <a:endParaRPr lang="pt-BR" sz="1400" b="1" dirty="0">
                        <a:solidFill>
                          <a:schemeClr val="tx1"/>
                        </a:solidFill>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a:effectLst/>
                        </a:rPr>
                        <a:t>345</a:t>
                      </a:r>
                      <a:endParaRPr lang="pt-BR" sz="14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a:effectLst/>
                        </a:rPr>
                        <a:t>27,67%</a:t>
                      </a:r>
                      <a:endParaRPr lang="pt-BR" sz="1400" b="1">
                        <a:effectLst/>
                        <a:latin typeface="Times New Roman" panose="02020603050405020304" pitchFamily="18" charset="0"/>
                        <a:ea typeface="Calibri" panose="020F0502020204030204" pitchFamily="34" charset="0"/>
                      </a:endParaRPr>
                    </a:p>
                  </a:txBody>
                  <a:tcPr marL="44450" marR="44450" marT="0" marB="0" anchor="b"/>
                </a:tc>
              </a:tr>
              <a:tr h="516392">
                <a:tc>
                  <a:txBody>
                    <a:bodyPr/>
                    <a:lstStyle/>
                    <a:p>
                      <a:pPr algn="ctr">
                        <a:spcAft>
                          <a:spcPts val="0"/>
                        </a:spcAft>
                      </a:pPr>
                      <a:r>
                        <a:rPr lang="pt-BR" sz="1400" b="1" dirty="0">
                          <a:solidFill>
                            <a:schemeClr val="tx1"/>
                          </a:solidFill>
                          <a:effectLst/>
                        </a:rPr>
                        <a:t>Dano Físico II e </a:t>
                      </a:r>
                      <a:r>
                        <a:rPr lang="pt-BR" sz="1400" b="1" dirty="0" smtClean="0">
                          <a:solidFill>
                            <a:schemeClr val="tx1"/>
                          </a:solidFill>
                          <a:effectLst/>
                        </a:rPr>
                        <a:t>III</a:t>
                      </a:r>
                      <a:endParaRPr lang="pt-BR" sz="1400" b="1" dirty="0">
                        <a:solidFill>
                          <a:schemeClr val="tx1"/>
                        </a:solidFill>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a:effectLst/>
                        </a:rPr>
                        <a:t>325</a:t>
                      </a:r>
                      <a:endParaRPr lang="pt-BR" sz="14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a:effectLst/>
                        </a:rPr>
                        <a:t>26,06%</a:t>
                      </a:r>
                      <a:endParaRPr lang="pt-BR" sz="1400" b="1">
                        <a:effectLst/>
                        <a:latin typeface="Times New Roman" panose="02020603050405020304" pitchFamily="18" charset="0"/>
                        <a:ea typeface="Calibri" panose="020F0502020204030204" pitchFamily="34" charset="0"/>
                      </a:endParaRPr>
                    </a:p>
                  </a:txBody>
                  <a:tcPr marL="44450" marR="44450" marT="0" marB="0" anchor="b"/>
                </a:tc>
              </a:tr>
              <a:tr h="516392">
                <a:tc>
                  <a:txBody>
                    <a:bodyPr/>
                    <a:lstStyle/>
                    <a:p>
                      <a:pPr algn="ctr">
                        <a:spcAft>
                          <a:spcPts val="0"/>
                        </a:spcAft>
                      </a:pPr>
                      <a:r>
                        <a:rPr lang="pt-BR" sz="1400" b="1" dirty="0">
                          <a:solidFill>
                            <a:schemeClr val="tx1"/>
                          </a:solidFill>
                          <a:effectLst/>
                        </a:rPr>
                        <a:t>Seleção dos beneficiários</a:t>
                      </a:r>
                      <a:endParaRPr lang="pt-BR" sz="1400" b="1" dirty="0">
                        <a:solidFill>
                          <a:schemeClr val="tx1"/>
                        </a:solidFill>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a:effectLst/>
                        </a:rPr>
                        <a:t>173</a:t>
                      </a:r>
                      <a:endParaRPr lang="pt-BR" sz="14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a:effectLst/>
                        </a:rPr>
                        <a:t>13,87%</a:t>
                      </a:r>
                      <a:endParaRPr lang="pt-BR" sz="1400" b="1">
                        <a:effectLst/>
                        <a:latin typeface="Times New Roman" panose="02020603050405020304" pitchFamily="18" charset="0"/>
                        <a:ea typeface="Calibri" panose="020F0502020204030204" pitchFamily="34" charset="0"/>
                      </a:endParaRPr>
                    </a:p>
                  </a:txBody>
                  <a:tcPr marL="44450" marR="44450" marT="0" marB="0" anchor="b"/>
                </a:tc>
              </a:tr>
              <a:tr h="516392">
                <a:tc>
                  <a:txBody>
                    <a:bodyPr/>
                    <a:lstStyle/>
                    <a:p>
                      <a:pPr algn="ctr">
                        <a:spcAft>
                          <a:spcPts val="0"/>
                        </a:spcAft>
                      </a:pPr>
                      <a:r>
                        <a:rPr lang="pt-BR" sz="1400" b="1">
                          <a:solidFill>
                            <a:schemeClr val="tx1"/>
                          </a:solidFill>
                          <a:effectLst/>
                        </a:rPr>
                        <a:t>Dano Físico - FAIXA I</a:t>
                      </a:r>
                      <a:endParaRPr lang="pt-BR" sz="1400" b="1">
                        <a:solidFill>
                          <a:schemeClr val="tx1"/>
                        </a:solidFill>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dirty="0">
                          <a:effectLst/>
                        </a:rPr>
                        <a:t>153</a:t>
                      </a:r>
                      <a:endParaRPr lang="pt-BR" sz="1400" b="1"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a:effectLst/>
                        </a:rPr>
                        <a:t>12,27%</a:t>
                      </a:r>
                      <a:endParaRPr lang="pt-BR" sz="1400" b="1">
                        <a:effectLst/>
                        <a:latin typeface="Times New Roman" panose="02020603050405020304" pitchFamily="18" charset="0"/>
                        <a:ea typeface="Calibri" panose="020F0502020204030204" pitchFamily="34" charset="0"/>
                      </a:endParaRPr>
                    </a:p>
                  </a:txBody>
                  <a:tcPr marL="44450" marR="44450" marT="0" marB="0" anchor="b"/>
                </a:tc>
              </a:tr>
              <a:tr h="290470">
                <a:tc>
                  <a:txBody>
                    <a:bodyPr/>
                    <a:lstStyle/>
                    <a:p>
                      <a:pPr algn="ctr">
                        <a:spcAft>
                          <a:spcPts val="0"/>
                        </a:spcAft>
                      </a:pPr>
                      <a:r>
                        <a:rPr lang="pt-BR" sz="1400" b="1">
                          <a:solidFill>
                            <a:schemeClr val="tx1"/>
                          </a:solidFill>
                          <a:effectLst/>
                        </a:rPr>
                        <a:t>Entrega do empreendimento</a:t>
                      </a:r>
                      <a:endParaRPr lang="pt-BR" sz="1400" b="1">
                        <a:solidFill>
                          <a:schemeClr val="tx1"/>
                        </a:solidFill>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dirty="0">
                          <a:effectLst/>
                        </a:rPr>
                        <a:t>94</a:t>
                      </a:r>
                      <a:endParaRPr lang="pt-BR" sz="1400" b="1"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a:effectLst/>
                        </a:rPr>
                        <a:t>7,54%</a:t>
                      </a:r>
                      <a:endParaRPr lang="pt-BR" sz="1400" b="1">
                        <a:effectLst/>
                        <a:latin typeface="Times New Roman" panose="02020603050405020304" pitchFamily="18" charset="0"/>
                        <a:ea typeface="Calibri" panose="020F0502020204030204" pitchFamily="34" charset="0"/>
                      </a:endParaRPr>
                    </a:p>
                  </a:txBody>
                  <a:tcPr marL="44450" marR="44450" marT="0" marB="0" anchor="b"/>
                </a:tc>
              </a:tr>
              <a:tr h="290470">
                <a:tc>
                  <a:txBody>
                    <a:bodyPr/>
                    <a:lstStyle/>
                    <a:p>
                      <a:pPr algn="ctr">
                        <a:spcAft>
                          <a:spcPts val="0"/>
                        </a:spcAft>
                      </a:pPr>
                      <a:r>
                        <a:rPr lang="pt-BR" sz="1400" b="1">
                          <a:solidFill>
                            <a:schemeClr val="tx1"/>
                          </a:solidFill>
                          <a:effectLst/>
                        </a:rPr>
                        <a:t>Condomínio</a:t>
                      </a:r>
                      <a:endParaRPr lang="pt-BR" sz="1400" b="1">
                        <a:solidFill>
                          <a:schemeClr val="tx1"/>
                        </a:solidFill>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dirty="0">
                          <a:effectLst/>
                        </a:rPr>
                        <a:t>57</a:t>
                      </a:r>
                      <a:endParaRPr lang="pt-BR" sz="1400" b="1"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a:effectLst/>
                        </a:rPr>
                        <a:t>4,57%</a:t>
                      </a:r>
                      <a:endParaRPr lang="pt-BR" sz="1400" b="1">
                        <a:effectLst/>
                        <a:latin typeface="Times New Roman" panose="02020603050405020304" pitchFamily="18" charset="0"/>
                        <a:ea typeface="Calibri" panose="020F0502020204030204" pitchFamily="34" charset="0"/>
                      </a:endParaRPr>
                    </a:p>
                  </a:txBody>
                  <a:tcPr marL="44450" marR="44450" marT="0" marB="0" anchor="b"/>
                </a:tc>
              </a:tr>
              <a:tr h="290470">
                <a:tc>
                  <a:txBody>
                    <a:bodyPr/>
                    <a:lstStyle/>
                    <a:p>
                      <a:pPr algn="ctr">
                        <a:spcAft>
                          <a:spcPts val="0"/>
                        </a:spcAft>
                      </a:pPr>
                      <a:r>
                        <a:rPr lang="pt-BR" sz="1400" b="1">
                          <a:solidFill>
                            <a:schemeClr val="tx1"/>
                          </a:solidFill>
                          <a:effectLst/>
                        </a:rPr>
                        <a:t>Sinistro</a:t>
                      </a:r>
                      <a:endParaRPr lang="pt-BR" sz="1400" b="1">
                        <a:solidFill>
                          <a:schemeClr val="tx1"/>
                        </a:solidFill>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dirty="0">
                          <a:effectLst/>
                        </a:rPr>
                        <a:t>29</a:t>
                      </a:r>
                      <a:endParaRPr lang="pt-BR" sz="1400" b="1"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dirty="0">
                          <a:effectLst/>
                        </a:rPr>
                        <a:t>2,33%</a:t>
                      </a:r>
                      <a:endParaRPr lang="pt-BR" sz="1400" b="1" dirty="0">
                        <a:effectLst/>
                        <a:latin typeface="Times New Roman" panose="02020603050405020304" pitchFamily="18" charset="0"/>
                        <a:ea typeface="Calibri" panose="020F0502020204030204" pitchFamily="34" charset="0"/>
                      </a:endParaRPr>
                    </a:p>
                  </a:txBody>
                  <a:tcPr marL="44450" marR="44450" marT="0" marB="0" anchor="b"/>
                </a:tc>
              </a:tr>
              <a:tr h="290470">
                <a:tc>
                  <a:txBody>
                    <a:bodyPr/>
                    <a:lstStyle/>
                    <a:p>
                      <a:pPr algn="ctr">
                        <a:spcAft>
                          <a:spcPts val="0"/>
                        </a:spcAft>
                      </a:pPr>
                      <a:r>
                        <a:rPr lang="pt-BR" sz="1400" b="1">
                          <a:solidFill>
                            <a:schemeClr val="tx1"/>
                          </a:solidFill>
                          <a:effectLst/>
                        </a:rPr>
                        <a:t>Invasão/Ociosidade</a:t>
                      </a:r>
                      <a:endParaRPr lang="pt-BR" sz="1400" b="1">
                        <a:solidFill>
                          <a:schemeClr val="tx1"/>
                        </a:solidFill>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a:effectLst/>
                        </a:rPr>
                        <a:t>32</a:t>
                      </a:r>
                      <a:endParaRPr lang="pt-BR" sz="14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dirty="0">
                          <a:effectLst/>
                        </a:rPr>
                        <a:t>2,57%</a:t>
                      </a:r>
                      <a:endParaRPr lang="pt-BR" sz="1400" b="1" dirty="0">
                        <a:effectLst/>
                        <a:latin typeface="Times New Roman" panose="02020603050405020304" pitchFamily="18" charset="0"/>
                        <a:ea typeface="Calibri" panose="020F0502020204030204" pitchFamily="34" charset="0"/>
                      </a:endParaRPr>
                    </a:p>
                  </a:txBody>
                  <a:tcPr marL="44450" marR="44450" marT="0" marB="0" anchor="b"/>
                </a:tc>
              </a:tr>
              <a:tr h="290470">
                <a:tc>
                  <a:txBody>
                    <a:bodyPr/>
                    <a:lstStyle/>
                    <a:p>
                      <a:pPr algn="ctr">
                        <a:spcAft>
                          <a:spcPts val="0"/>
                        </a:spcAft>
                      </a:pPr>
                      <a:r>
                        <a:rPr lang="pt-BR" sz="1400" b="1" dirty="0">
                          <a:solidFill>
                            <a:schemeClr val="tx1"/>
                          </a:solidFill>
                          <a:effectLst/>
                        </a:rPr>
                        <a:t>Segurança</a:t>
                      </a:r>
                      <a:endParaRPr lang="pt-BR" sz="1400" b="1" dirty="0">
                        <a:solidFill>
                          <a:schemeClr val="tx1"/>
                        </a:solidFill>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a:effectLst/>
                        </a:rPr>
                        <a:t>24</a:t>
                      </a:r>
                      <a:endParaRPr lang="pt-BR" sz="14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dirty="0">
                          <a:effectLst/>
                        </a:rPr>
                        <a:t>1,92%</a:t>
                      </a:r>
                      <a:endParaRPr lang="pt-BR" sz="1400" b="1" dirty="0">
                        <a:effectLst/>
                        <a:latin typeface="Times New Roman" panose="02020603050405020304" pitchFamily="18" charset="0"/>
                        <a:ea typeface="Calibri" panose="020F0502020204030204" pitchFamily="34" charset="0"/>
                      </a:endParaRPr>
                    </a:p>
                  </a:txBody>
                  <a:tcPr marL="44450" marR="44450" marT="0" marB="0" anchor="b"/>
                </a:tc>
              </a:tr>
              <a:tr h="290470">
                <a:tc>
                  <a:txBody>
                    <a:bodyPr/>
                    <a:lstStyle/>
                    <a:p>
                      <a:pPr algn="ctr">
                        <a:spcAft>
                          <a:spcPts val="0"/>
                        </a:spcAft>
                      </a:pPr>
                      <a:r>
                        <a:rPr lang="pt-BR" sz="1400" b="1">
                          <a:solidFill>
                            <a:schemeClr val="tx1"/>
                          </a:solidFill>
                          <a:effectLst/>
                        </a:rPr>
                        <a:t>Poder Público</a:t>
                      </a:r>
                      <a:endParaRPr lang="pt-BR" sz="1400" b="1">
                        <a:solidFill>
                          <a:schemeClr val="tx1"/>
                        </a:solidFill>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a:effectLst/>
                        </a:rPr>
                        <a:t>15</a:t>
                      </a:r>
                      <a:endParaRPr lang="pt-BR" sz="14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dirty="0">
                          <a:effectLst/>
                        </a:rPr>
                        <a:t>1,20%</a:t>
                      </a:r>
                      <a:endParaRPr lang="pt-BR" sz="1400" b="1" dirty="0">
                        <a:effectLst/>
                        <a:latin typeface="Times New Roman" panose="02020603050405020304" pitchFamily="18" charset="0"/>
                        <a:ea typeface="Calibri" panose="020F0502020204030204" pitchFamily="34" charset="0"/>
                      </a:endParaRPr>
                    </a:p>
                  </a:txBody>
                  <a:tcPr marL="44450" marR="44450" marT="0" marB="0" anchor="b"/>
                </a:tc>
              </a:tr>
              <a:tr h="290470">
                <a:tc>
                  <a:txBody>
                    <a:bodyPr/>
                    <a:lstStyle/>
                    <a:p>
                      <a:pPr algn="ctr">
                        <a:spcAft>
                          <a:spcPts val="0"/>
                        </a:spcAft>
                      </a:pPr>
                      <a:r>
                        <a:rPr lang="pt-BR" sz="1400" b="1" dirty="0">
                          <a:solidFill>
                            <a:schemeClr val="tx1"/>
                          </a:solidFill>
                          <a:effectLst/>
                        </a:rPr>
                        <a:t>TOTAL</a:t>
                      </a:r>
                      <a:endParaRPr lang="pt-BR" sz="1400" b="1" dirty="0">
                        <a:solidFill>
                          <a:schemeClr val="tx1"/>
                        </a:solidFill>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a:effectLst/>
                        </a:rPr>
                        <a:t>1247</a:t>
                      </a:r>
                      <a:endParaRPr lang="pt-BR" sz="14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spcAft>
                          <a:spcPts val="0"/>
                        </a:spcAft>
                      </a:pPr>
                      <a:r>
                        <a:rPr lang="pt-BR" sz="1400" b="1" dirty="0">
                          <a:effectLst/>
                        </a:rPr>
                        <a:t>100%</a:t>
                      </a:r>
                      <a:endParaRPr lang="pt-BR" sz="1400" b="1" dirty="0">
                        <a:effectLst/>
                        <a:latin typeface="Times New Roman" panose="02020603050405020304" pitchFamily="18" charset="0"/>
                        <a:ea typeface="Calibri" panose="020F0502020204030204" pitchFamily="34" charset="0"/>
                      </a:endParaRPr>
                    </a:p>
                  </a:txBody>
                  <a:tcPr marL="44450" marR="44450" marT="0" marB="0" anchor="b"/>
                </a:tc>
              </a:tr>
            </a:tbl>
          </a:graphicData>
        </a:graphic>
      </p:graphicFrame>
      <p:cxnSp>
        <p:nvCxnSpPr>
          <p:cNvPr id="5" name="Conector de seta reta 4"/>
          <p:cNvCxnSpPr/>
          <p:nvPr/>
        </p:nvCxnSpPr>
        <p:spPr>
          <a:xfrm>
            <a:off x="6300192" y="2996952"/>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6732240" y="2667229"/>
            <a:ext cx="2304256" cy="1477328"/>
          </a:xfrm>
          <a:prstGeom prst="rect">
            <a:avLst/>
          </a:prstGeom>
          <a:solidFill>
            <a:schemeClr val="accent1">
              <a:lumMod val="20000"/>
              <a:lumOff val="80000"/>
              <a:alpha val="52000"/>
            </a:schemeClr>
          </a:solidFill>
          <a:ln>
            <a:gradFill>
              <a:gsLst>
                <a:gs pos="0">
                  <a:schemeClr val="accent1">
                    <a:lumMod val="5000"/>
                    <a:lumOff val="95000"/>
                  </a:schemeClr>
                </a:gs>
                <a:gs pos="5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pt-BR" dirty="0" smtClean="0"/>
              <a:t>09% empreendimentos</a:t>
            </a:r>
          </a:p>
          <a:p>
            <a:r>
              <a:rPr lang="pt-BR" dirty="0" smtClean="0"/>
              <a:t> </a:t>
            </a:r>
          </a:p>
          <a:p>
            <a:r>
              <a:rPr lang="pt-BR" dirty="0" smtClean="0"/>
              <a:t>91% individual ou alocação</a:t>
            </a:r>
            <a:endParaRPr lang="pt-BR" dirty="0"/>
          </a:p>
        </p:txBody>
      </p:sp>
    </p:spTree>
    <p:extLst>
      <p:ext uri="{BB962C8B-B14F-4D97-AF65-F5344CB8AC3E}">
        <p14:creationId xmlns:p14="http://schemas.microsoft.com/office/powerpoint/2010/main" val="1022838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539552" y="358567"/>
            <a:ext cx="8267129" cy="461665"/>
          </a:xfrm>
          <a:prstGeom prst="rect">
            <a:avLst/>
          </a:prstGeom>
          <a:solidFill>
            <a:srgbClr val="0070C0"/>
          </a:solidFill>
          <a:ln>
            <a:solidFill>
              <a:schemeClr val="accent1"/>
            </a:solidFill>
          </a:ln>
        </p:spPr>
        <p:txBody>
          <a:bodyPr wrap="square" rtlCol="0">
            <a:spAutoFit/>
          </a:bodyPr>
          <a:lstStyle/>
          <a:p>
            <a:r>
              <a:rPr lang="pt-BR" sz="2400" b="1" dirty="0" smtClean="0">
                <a:solidFill>
                  <a:schemeClr val="bg1"/>
                </a:solidFill>
                <a:latin typeface="Arial" pitchFamily="34" charset="0"/>
                <a:cs typeface="Arial" pitchFamily="34" charset="0"/>
              </a:rPr>
              <a:t>Números do SAC e Ouvidoria</a:t>
            </a:r>
            <a:endParaRPr lang="pt-BR" sz="2400" b="1" dirty="0">
              <a:solidFill>
                <a:schemeClr val="bg1"/>
              </a:solidFill>
              <a:latin typeface="Arial" pitchFamily="34" charset="0"/>
              <a:cs typeface="Arial"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6529" y="358567"/>
            <a:ext cx="1063604" cy="140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ela 2"/>
          <p:cNvGraphicFramePr>
            <a:graphicFrameLocks noGrp="1"/>
          </p:cNvGraphicFramePr>
          <p:nvPr>
            <p:extLst/>
          </p:nvPr>
        </p:nvGraphicFramePr>
        <p:xfrm>
          <a:off x="755576" y="980728"/>
          <a:ext cx="4142601" cy="5616622"/>
        </p:xfrm>
        <a:graphic>
          <a:graphicData uri="http://schemas.openxmlformats.org/drawingml/2006/table">
            <a:tbl>
              <a:tblPr/>
              <a:tblGrid>
                <a:gridCol w="3263416"/>
                <a:gridCol w="879185"/>
              </a:tblGrid>
              <a:tr h="255301">
                <a:tc>
                  <a:txBody>
                    <a:bodyPr/>
                    <a:lstStyle/>
                    <a:p>
                      <a:pPr algn="l" fontAlgn="b"/>
                      <a:r>
                        <a:rPr lang="pt-BR" sz="1400" b="1" i="0" u="none" strike="noStrike" dirty="0" smtClean="0">
                          <a:solidFill>
                            <a:srgbClr val="FFFFFF"/>
                          </a:solidFill>
                          <a:effectLst/>
                          <a:latin typeface="Arial" panose="020B0604020202020204" pitchFamily="34" charset="0"/>
                        </a:rPr>
                        <a:t>Município</a:t>
                      </a:r>
                      <a:endParaRPr lang="pt-BR" sz="1400" b="1" i="0" u="none" strike="noStrike" dirty="0">
                        <a:solidFill>
                          <a:srgbClr val="FFFFFF"/>
                        </a:solidFill>
                        <a:effectLst/>
                        <a:latin typeface="Arial" panose="020B0604020202020204" pitchFamily="34" charset="0"/>
                      </a:endParaRPr>
                    </a:p>
                  </a:txBody>
                  <a:tcPr marL="9525" marR="9525" marT="9525" marB="0" anchor="b">
                    <a:lnL>
                      <a:noFill/>
                    </a:lnL>
                    <a:lnR>
                      <a:noFill/>
                    </a:lnR>
                    <a:lnT w="6350" cap="flat" cmpd="sng" algn="ctr">
                      <a:solidFill>
                        <a:srgbClr val="2F75B5"/>
                      </a:solidFill>
                      <a:prstDash val="solid"/>
                      <a:round/>
                      <a:headEnd type="none" w="med" len="med"/>
                      <a:tailEnd type="none" w="med" len="med"/>
                    </a:lnT>
                    <a:lnB w="6350" cap="flat" cmpd="sng" algn="ctr">
                      <a:solidFill>
                        <a:srgbClr val="DDEBF7"/>
                      </a:solidFill>
                      <a:prstDash val="solid"/>
                      <a:round/>
                      <a:headEnd type="none" w="med" len="med"/>
                      <a:tailEnd type="none" w="med" len="med"/>
                    </a:lnB>
                    <a:solidFill>
                      <a:srgbClr val="2F75B5"/>
                    </a:solidFill>
                  </a:tcPr>
                </a:tc>
                <a:tc>
                  <a:txBody>
                    <a:bodyPr/>
                    <a:lstStyle/>
                    <a:p>
                      <a:pPr algn="l" fontAlgn="b"/>
                      <a:r>
                        <a:rPr lang="pt-BR" sz="1400" b="0" i="0" u="none" strike="noStrike">
                          <a:solidFill>
                            <a:srgbClr val="FFFFFF"/>
                          </a:solidFill>
                          <a:effectLst/>
                          <a:latin typeface="Arial" panose="020B0604020202020204" pitchFamily="34" charset="0"/>
                        </a:rPr>
                        <a:t>Total</a:t>
                      </a:r>
                    </a:p>
                  </a:txBody>
                  <a:tcPr marL="9525" marR="9525" marT="9525" marB="0" anchor="b">
                    <a:lnL>
                      <a:noFill/>
                    </a:lnL>
                    <a:lnR>
                      <a:noFill/>
                    </a:lnR>
                    <a:lnT w="6350" cap="flat" cmpd="sng" algn="ctr">
                      <a:solidFill>
                        <a:srgbClr val="2F75B5"/>
                      </a:solidFill>
                      <a:prstDash val="solid"/>
                      <a:round/>
                      <a:headEnd type="none" w="med" len="med"/>
                      <a:tailEnd type="none" w="med" len="med"/>
                    </a:lnT>
                    <a:lnB w="6350" cap="flat" cmpd="sng" algn="ctr">
                      <a:solidFill>
                        <a:srgbClr val="DDEBF7"/>
                      </a:solidFill>
                      <a:prstDash val="solid"/>
                      <a:round/>
                      <a:headEnd type="none" w="med" len="med"/>
                      <a:tailEnd type="none" w="med" len="med"/>
                    </a:lnB>
                    <a:solidFill>
                      <a:srgbClr val="2F75B5"/>
                    </a:solidFill>
                  </a:tcPr>
                </a:tc>
              </a:tr>
              <a:tr h="255301">
                <a:tc>
                  <a:txBody>
                    <a:bodyPr/>
                    <a:lstStyle/>
                    <a:p>
                      <a:pPr algn="l" fontAlgn="b"/>
                      <a:r>
                        <a:rPr lang="pt-BR" sz="1400" b="0" i="0" u="none" strike="noStrike">
                          <a:solidFill>
                            <a:srgbClr val="000000"/>
                          </a:solidFill>
                          <a:effectLst/>
                          <a:latin typeface="Arial" panose="020B0604020202020204" pitchFamily="34" charset="0"/>
                        </a:rPr>
                        <a:t>RIO DE JANEIRO</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Arial" panose="020B0604020202020204" pitchFamily="34" charset="0"/>
                        </a:rPr>
                        <a:t>50</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a:solidFill>
                            <a:srgbClr val="000000"/>
                          </a:solidFill>
                          <a:effectLst/>
                          <a:latin typeface="Arial" panose="020B0604020202020204" pitchFamily="34" charset="0"/>
                        </a:rPr>
                        <a:t>SAO PAULO</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Arial" panose="020B0604020202020204" pitchFamily="34" charset="0"/>
                        </a:rPr>
                        <a:t>41</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a:solidFill>
                            <a:srgbClr val="000000"/>
                          </a:solidFill>
                          <a:effectLst/>
                          <a:latin typeface="Arial" panose="020B0604020202020204" pitchFamily="34" charset="0"/>
                        </a:rPr>
                        <a:t>AGUAS LINDAS DE GOIAS</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Arial" panose="020B0604020202020204" pitchFamily="34" charset="0"/>
                        </a:rPr>
                        <a:t>32</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a:solidFill>
                            <a:srgbClr val="000000"/>
                          </a:solidFill>
                          <a:effectLst/>
                          <a:latin typeface="Arial" panose="020B0604020202020204" pitchFamily="34" charset="0"/>
                        </a:rPr>
                        <a:t>SALVADOR</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Arial" panose="020B0604020202020204" pitchFamily="34" charset="0"/>
                        </a:rPr>
                        <a:t>27</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a:solidFill>
                            <a:srgbClr val="000000"/>
                          </a:solidFill>
                          <a:effectLst/>
                          <a:latin typeface="Arial" panose="020B0604020202020204" pitchFamily="34" charset="0"/>
                        </a:rPr>
                        <a:t>SEROPEDICA</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Arial" panose="020B0604020202020204" pitchFamily="34" charset="0"/>
                        </a:rPr>
                        <a:t>26</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a:solidFill>
                            <a:srgbClr val="000000"/>
                          </a:solidFill>
                          <a:effectLst/>
                          <a:latin typeface="Arial" panose="020B0604020202020204" pitchFamily="34" charset="0"/>
                        </a:rPr>
                        <a:t>CAMPO GRANDE</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Arial" panose="020B0604020202020204" pitchFamily="34" charset="0"/>
                        </a:rPr>
                        <a:t>24</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a:solidFill>
                            <a:srgbClr val="000000"/>
                          </a:solidFill>
                          <a:effectLst/>
                          <a:latin typeface="Arial" panose="020B0604020202020204" pitchFamily="34" charset="0"/>
                        </a:rPr>
                        <a:t>UBERLANDIA</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Arial" panose="020B0604020202020204" pitchFamily="34" charset="0"/>
                        </a:rPr>
                        <a:t>24</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a:solidFill>
                            <a:srgbClr val="000000"/>
                          </a:solidFill>
                          <a:effectLst/>
                          <a:latin typeface="Arial" panose="020B0604020202020204" pitchFamily="34" charset="0"/>
                        </a:rPr>
                        <a:t>VALPARAISO DE GOIAS</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Arial" panose="020B0604020202020204" pitchFamily="34" charset="0"/>
                        </a:rPr>
                        <a:t>20</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a:solidFill>
                            <a:srgbClr val="000000"/>
                          </a:solidFill>
                          <a:effectLst/>
                          <a:latin typeface="Arial" panose="020B0604020202020204" pitchFamily="34" charset="0"/>
                        </a:rPr>
                        <a:t>BLUMENAU</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Arial" panose="020B0604020202020204" pitchFamily="34" charset="0"/>
                        </a:rPr>
                        <a:t>14</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a:solidFill>
                            <a:srgbClr val="000000"/>
                          </a:solidFill>
                          <a:effectLst/>
                          <a:latin typeface="Arial" panose="020B0604020202020204" pitchFamily="34" charset="0"/>
                        </a:rPr>
                        <a:t>GOIANIA</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Arial" panose="020B0604020202020204" pitchFamily="34" charset="0"/>
                        </a:rPr>
                        <a:t>14</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a:solidFill>
                            <a:srgbClr val="000000"/>
                          </a:solidFill>
                          <a:effectLst/>
                          <a:latin typeface="Arial" panose="020B0604020202020204" pitchFamily="34" charset="0"/>
                        </a:rPr>
                        <a:t>LUZIANIA</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Arial" panose="020B0604020202020204" pitchFamily="34" charset="0"/>
                        </a:rPr>
                        <a:t>13</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a:solidFill>
                            <a:srgbClr val="000000"/>
                          </a:solidFill>
                          <a:effectLst/>
                          <a:latin typeface="Arial" panose="020B0604020202020204" pitchFamily="34" charset="0"/>
                        </a:rPr>
                        <a:t>MOJU</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Arial" panose="020B0604020202020204" pitchFamily="34" charset="0"/>
                        </a:rPr>
                        <a:t>12</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dirty="0">
                          <a:solidFill>
                            <a:srgbClr val="000000"/>
                          </a:solidFill>
                          <a:effectLst/>
                          <a:latin typeface="Arial" panose="020B0604020202020204" pitchFamily="34" charset="0"/>
                        </a:rPr>
                        <a:t>BELO HORIZONTE</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Arial" panose="020B0604020202020204" pitchFamily="34" charset="0"/>
                        </a:rPr>
                        <a:t>11</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a:solidFill>
                            <a:srgbClr val="000000"/>
                          </a:solidFill>
                          <a:effectLst/>
                          <a:latin typeface="Arial" panose="020B0604020202020204" pitchFamily="34" charset="0"/>
                        </a:rPr>
                        <a:t>CURITIBA</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Arial" panose="020B0604020202020204" pitchFamily="34" charset="0"/>
                        </a:rPr>
                        <a:t>11</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a:solidFill>
                            <a:srgbClr val="000000"/>
                          </a:solidFill>
                          <a:effectLst/>
                          <a:latin typeface="Arial" panose="020B0604020202020204" pitchFamily="34" charset="0"/>
                        </a:rPr>
                        <a:t>FORTALEZA</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Arial" panose="020B0604020202020204" pitchFamily="34" charset="0"/>
                        </a:rPr>
                        <a:t>11</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a:solidFill>
                            <a:srgbClr val="000000"/>
                          </a:solidFill>
                          <a:effectLst/>
                          <a:latin typeface="Arial" panose="020B0604020202020204" pitchFamily="34" charset="0"/>
                        </a:rPr>
                        <a:t>SAO JOSE DE RIBAMAR</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Arial" panose="020B0604020202020204" pitchFamily="34" charset="0"/>
                        </a:rPr>
                        <a:t>11</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a:solidFill>
                            <a:srgbClr val="000000"/>
                          </a:solidFill>
                          <a:effectLst/>
                          <a:latin typeface="Arial" panose="020B0604020202020204" pitchFamily="34" charset="0"/>
                        </a:rPr>
                        <a:t>DUQUE DE CAXIAS</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Arial" panose="020B0604020202020204" pitchFamily="34" charset="0"/>
                        </a:rPr>
                        <a:t>10</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a:solidFill>
                            <a:srgbClr val="000000"/>
                          </a:solidFill>
                          <a:effectLst/>
                          <a:latin typeface="Arial" panose="020B0604020202020204" pitchFamily="34" charset="0"/>
                        </a:rPr>
                        <a:t>FEIRA DE SANTANA</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Arial" panose="020B0604020202020204" pitchFamily="34" charset="0"/>
                        </a:rPr>
                        <a:t>10</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a:solidFill>
                            <a:srgbClr val="000000"/>
                          </a:solidFill>
                          <a:effectLst/>
                          <a:latin typeface="Arial" panose="020B0604020202020204" pitchFamily="34" charset="0"/>
                        </a:rPr>
                        <a:t>NOVA IGUAÇU</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Arial" panose="020B0604020202020204" pitchFamily="34" charset="0"/>
                        </a:rPr>
                        <a:t>10</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a:solidFill>
                            <a:srgbClr val="000000"/>
                          </a:solidFill>
                          <a:effectLst/>
                          <a:latin typeface="Arial" panose="020B0604020202020204" pitchFamily="34" charset="0"/>
                        </a:rPr>
                        <a:t>RIBEIRAO DAS NEVES</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dirty="0">
                          <a:solidFill>
                            <a:srgbClr val="000000"/>
                          </a:solidFill>
                          <a:effectLst/>
                          <a:latin typeface="Arial" panose="020B0604020202020204" pitchFamily="34" charset="0"/>
                        </a:rPr>
                        <a:t>10</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r h="255301">
                <a:tc>
                  <a:txBody>
                    <a:bodyPr/>
                    <a:lstStyle/>
                    <a:p>
                      <a:pPr algn="l" fontAlgn="b"/>
                      <a:r>
                        <a:rPr lang="pt-BR" sz="1400" b="0" i="0" u="none" strike="noStrike" dirty="0">
                          <a:solidFill>
                            <a:srgbClr val="000000"/>
                          </a:solidFill>
                          <a:effectLst/>
                          <a:latin typeface="Arial" panose="020B0604020202020204" pitchFamily="34" charset="0"/>
                        </a:rPr>
                        <a:t>RIBEIRAO PRETO</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c>
                  <a:txBody>
                    <a:bodyPr/>
                    <a:lstStyle/>
                    <a:p>
                      <a:pPr algn="r" fontAlgn="b"/>
                      <a:r>
                        <a:rPr lang="pt-BR" sz="1400" b="0" i="0" u="none" strike="noStrike" dirty="0">
                          <a:solidFill>
                            <a:srgbClr val="000000"/>
                          </a:solidFill>
                          <a:effectLst/>
                          <a:latin typeface="Arial" panose="020B0604020202020204" pitchFamily="34" charset="0"/>
                        </a:rPr>
                        <a:t>10</a:t>
                      </a:r>
                    </a:p>
                  </a:txBody>
                  <a:tcPr marL="9525" marR="9525" marT="9525" marB="0" anchor="b">
                    <a:lnL>
                      <a:noFill/>
                    </a:lnL>
                    <a:lnR>
                      <a:noFill/>
                    </a:lnR>
                    <a:lnT w="6350" cap="flat" cmpd="sng" algn="ctr">
                      <a:solidFill>
                        <a:srgbClr val="DDEBF7"/>
                      </a:solidFill>
                      <a:prstDash val="solid"/>
                      <a:round/>
                      <a:headEnd type="none" w="med" len="med"/>
                      <a:tailEnd type="none" w="med" len="med"/>
                    </a:lnT>
                    <a:lnB w="6350" cap="flat" cmpd="sng" algn="ctr">
                      <a:solidFill>
                        <a:srgbClr val="DDEBF7"/>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62982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539552" y="332656"/>
            <a:ext cx="8267129" cy="461665"/>
          </a:xfrm>
          <a:prstGeom prst="rect">
            <a:avLst/>
          </a:prstGeom>
          <a:solidFill>
            <a:srgbClr val="0070C0"/>
          </a:solidFill>
          <a:ln>
            <a:solidFill>
              <a:schemeClr val="accent1"/>
            </a:solidFill>
          </a:ln>
        </p:spPr>
        <p:txBody>
          <a:bodyPr wrap="square" rtlCol="0">
            <a:spAutoFit/>
          </a:bodyPr>
          <a:lstStyle>
            <a:defPPr>
              <a:defRPr lang="pt-BR"/>
            </a:defPPr>
            <a:lvl1pPr>
              <a:defRPr sz="2400" b="1">
                <a:solidFill>
                  <a:schemeClr val="bg1"/>
                </a:solidFill>
                <a:latin typeface="Arial" pitchFamily="34" charset="0"/>
                <a:cs typeface="Arial" pitchFamily="34" charset="0"/>
              </a:defRPr>
            </a:lvl1pPr>
          </a:lstStyle>
          <a:p>
            <a:r>
              <a:rPr lang="pt-BR" dirty="0"/>
              <a:t>Sistema de Qualidade – www.sisaq.caixa/busca</a:t>
            </a:r>
          </a:p>
        </p:txBody>
      </p:sp>
      <p:pic>
        <p:nvPicPr>
          <p:cNvPr id="4" name="Imagem 3"/>
          <p:cNvPicPr>
            <a:picLocks noChangeAspect="1"/>
          </p:cNvPicPr>
          <p:nvPr/>
        </p:nvPicPr>
        <p:blipFill>
          <a:blip r:embed="rId2"/>
          <a:stretch>
            <a:fillRect/>
          </a:stretch>
        </p:blipFill>
        <p:spPr>
          <a:xfrm>
            <a:off x="125702" y="1052736"/>
            <a:ext cx="8982802" cy="5050360"/>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6529" y="332656"/>
            <a:ext cx="1063604" cy="140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4572000" y="3535848"/>
            <a:ext cx="3672408" cy="1477328"/>
          </a:xfrm>
          <a:prstGeom prst="rect">
            <a:avLst/>
          </a:prstGeom>
          <a:solidFill>
            <a:schemeClr val="accent1">
              <a:lumMod val="20000"/>
              <a:lumOff val="80000"/>
              <a:alpha val="52000"/>
            </a:schemeClr>
          </a:solidFill>
          <a:ln>
            <a:gradFill>
              <a:gsLst>
                <a:gs pos="0">
                  <a:schemeClr val="accent1">
                    <a:lumMod val="5000"/>
                    <a:lumOff val="95000"/>
                  </a:schemeClr>
                </a:gs>
                <a:gs pos="5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pt-BR" u="sng" dirty="0" smtClean="0"/>
              <a:t>Dados:</a:t>
            </a:r>
          </a:p>
          <a:p>
            <a:endParaRPr lang="pt-BR" dirty="0"/>
          </a:p>
          <a:p>
            <a:r>
              <a:rPr lang="pt-BR" dirty="0" smtClean="0"/>
              <a:t>Comprador</a:t>
            </a:r>
          </a:p>
          <a:p>
            <a:r>
              <a:rPr lang="pt-BR" dirty="0" smtClean="0"/>
              <a:t>Vendedor / Construtor</a:t>
            </a:r>
          </a:p>
          <a:p>
            <a:r>
              <a:rPr lang="pt-BR" dirty="0" smtClean="0"/>
              <a:t>Empreendimento</a:t>
            </a:r>
            <a:endParaRPr lang="pt-BR" dirty="0"/>
          </a:p>
        </p:txBody>
      </p:sp>
    </p:spTree>
    <p:extLst>
      <p:ext uri="{BB962C8B-B14F-4D97-AF65-F5344CB8AC3E}">
        <p14:creationId xmlns:p14="http://schemas.microsoft.com/office/powerpoint/2010/main" val="1821370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25350" y="260648"/>
            <a:ext cx="8411146" cy="461665"/>
          </a:xfrm>
          <a:prstGeom prst="rect">
            <a:avLst/>
          </a:prstGeom>
          <a:solidFill>
            <a:srgbClr val="0070C0"/>
          </a:solidFill>
        </p:spPr>
        <p:txBody>
          <a:bodyPr wrap="square" rtlCol="0">
            <a:spAutoFit/>
          </a:bodyPr>
          <a:lstStyle/>
          <a:p>
            <a:endParaRPr lang="pt-BR" sz="2400" b="1" dirty="0">
              <a:solidFill>
                <a:prstClr val="white"/>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2892" y="260648"/>
            <a:ext cx="1063604" cy="140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5293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3" name="Picture 13" descr="ANd9GcS60zYOeyC7YaUZomnj3GKlstmi0SLldIIc-g5wucgZyKqLj7W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125538"/>
            <a:ext cx="971550" cy="2141537"/>
          </a:xfrm>
          <a:prstGeom prst="rect">
            <a:avLst/>
          </a:prstGeom>
          <a:noFill/>
          <a:extLst>
            <a:ext uri="{909E8E84-426E-40DD-AFC4-6F175D3DCCD1}">
              <a14:hiddenFill xmlns:a14="http://schemas.microsoft.com/office/drawing/2010/main">
                <a:solidFill>
                  <a:srgbClr val="FFFFFF"/>
                </a:solidFill>
              </a14:hiddenFill>
            </a:ext>
          </a:extLst>
        </p:spPr>
      </p:pic>
      <p:sp>
        <p:nvSpPr>
          <p:cNvPr id="6" name="Espaço Reservado para Texto 5"/>
          <p:cNvSpPr txBox="1">
            <a:spLocks/>
          </p:cNvSpPr>
          <p:nvPr/>
        </p:nvSpPr>
        <p:spPr>
          <a:xfrm>
            <a:off x="-36513" y="260350"/>
            <a:ext cx="9142413" cy="584200"/>
          </a:xfrm>
          <a:prstGeom prst="rect">
            <a:avLst/>
          </a:prstGeom>
        </p:spPr>
        <p:txBody>
          <a:bodyPr/>
          <a:lstStyle>
            <a:lvl1pPr marL="342900" indent="-342900"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0" hangingPunct="0">
              <a:spcBef>
                <a:spcPct val="20000"/>
              </a:spcBef>
            </a:pPr>
            <a:r>
              <a:rPr lang="pt-BR" sz="3600" b="1" i="1">
                <a:effectLst>
                  <a:outerShdw blurRad="38100" dist="38100" dir="2700000" algn="tl">
                    <a:srgbClr val="C0C0C0"/>
                  </a:outerShdw>
                </a:effectLst>
              </a:rPr>
              <a:t>CANAIS DE ATENDIMENTO</a:t>
            </a:r>
          </a:p>
        </p:txBody>
      </p:sp>
      <p:sp>
        <p:nvSpPr>
          <p:cNvPr id="15364" name="Retângulo de cantos arredondados 128" descr="Diagonal para cima clara"/>
          <p:cNvSpPr>
            <a:spLocks noChangeArrowheads="1"/>
          </p:cNvSpPr>
          <p:nvPr/>
        </p:nvSpPr>
        <p:spPr bwMode="auto">
          <a:xfrm>
            <a:off x="333375" y="1125538"/>
            <a:ext cx="4824413" cy="1008062"/>
          </a:xfrm>
          <a:prstGeom prst="roundRect">
            <a:avLst>
              <a:gd name="adj" fmla="val 16667"/>
            </a:avLst>
          </a:prstGeom>
          <a:pattFill prst="ltUpDiag">
            <a:fgClr>
              <a:srgbClr val="2431A8"/>
            </a:fgClr>
            <a:bgClr>
              <a:srgbClr val="00175E"/>
            </a:bgClr>
          </a:pattFill>
          <a:ln w="9525">
            <a:round/>
            <a:headEnd/>
            <a:tailEnd/>
          </a:ln>
          <a:effectLst/>
          <a:scene3d>
            <a:camera prst="legacyObliqueTopLeft"/>
            <a:lightRig rig="legacyFlat3" dir="t"/>
          </a:scene3d>
          <a:sp3d extrusionH="430200" prstMaterial="legacyMatte">
            <a:bevelT w="13500" h="13500" prst="angle"/>
            <a:bevelB w="13500" h="13500" prst="angle"/>
            <a:extrusionClr>
              <a:srgbClr val="2431A8"/>
            </a:extrusionClr>
          </a:sp3d>
          <a:extLst/>
        </p:spPr>
        <p:txBody>
          <a:bodyPr anchor="ctr">
            <a:flatTx/>
          </a:bodyPr>
          <a:lstStyle>
            <a:lvl1pPr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a:r>
              <a:rPr lang="pt-BR" sz="2000" b="1" i="1" dirty="0">
                <a:solidFill>
                  <a:schemeClr val="bg1"/>
                </a:solidFill>
                <a:effectLst>
                  <a:outerShdw blurRad="38100" dist="38100" dir="2700000" algn="tl">
                    <a:srgbClr val="000000"/>
                  </a:outerShdw>
                </a:effectLst>
              </a:rPr>
              <a:t>Contato telefônico</a:t>
            </a:r>
            <a:r>
              <a:rPr lang="pt-BR" b="1" i="1" dirty="0">
                <a:solidFill>
                  <a:schemeClr val="bg1"/>
                </a:solidFill>
                <a:effectLst>
                  <a:outerShdw blurRad="38100" dist="38100" dir="2700000" algn="tl">
                    <a:srgbClr val="000000"/>
                  </a:outerShdw>
                </a:effectLst>
              </a:rPr>
              <a:t> </a:t>
            </a:r>
          </a:p>
          <a:p>
            <a:pPr algn="ctr"/>
            <a:r>
              <a:rPr lang="pt-BR" dirty="0"/>
              <a:t> </a:t>
            </a:r>
            <a:r>
              <a:rPr lang="pt-BR" sz="4400" b="1" i="1" dirty="0">
                <a:solidFill>
                  <a:schemeClr val="bg1"/>
                </a:solidFill>
                <a:effectLst>
                  <a:outerShdw blurRad="38100" dist="38100" dir="2700000" algn="tl">
                    <a:srgbClr val="000000"/>
                  </a:outerShdw>
                </a:effectLst>
              </a:rPr>
              <a:t>0800 721 </a:t>
            </a:r>
            <a:r>
              <a:rPr lang="pt-BR" sz="4400" b="1" i="1" dirty="0" smtClean="0">
                <a:solidFill>
                  <a:schemeClr val="bg1"/>
                </a:solidFill>
                <a:effectLst>
                  <a:outerShdw blurRad="38100" dist="38100" dir="2700000" algn="tl">
                    <a:srgbClr val="000000"/>
                  </a:outerShdw>
                </a:effectLst>
              </a:rPr>
              <a:t>6268</a:t>
            </a:r>
          </a:p>
        </p:txBody>
      </p:sp>
      <p:sp>
        <p:nvSpPr>
          <p:cNvPr id="2" name="Retângulo de cantos arredondados 128" descr="Diagonal para cima clara"/>
          <p:cNvSpPr>
            <a:spLocks noChangeArrowheads="1"/>
          </p:cNvSpPr>
          <p:nvPr/>
        </p:nvSpPr>
        <p:spPr bwMode="auto">
          <a:xfrm>
            <a:off x="539750" y="3573463"/>
            <a:ext cx="3887788" cy="1511300"/>
          </a:xfrm>
          <a:prstGeom prst="roundRect">
            <a:avLst>
              <a:gd name="adj" fmla="val 16667"/>
            </a:avLst>
          </a:prstGeom>
          <a:pattFill prst="pct50">
            <a:fgClr>
              <a:schemeClr val="accent1"/>
            </a:fgClr>
            <a:bgClr>
              <a:srgbClr val="00175E"/>
            </a:bgClr>
          </a:patt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000" b="1" i="1">
                <a:solidFill>
                  <a:srgbClr val="FF9900"/>
                </a:solidFill>
                <a:effectLst>
                  <a:outerShdw blurRad="38100" dist="38100" dir="2700000" algn="tl">
                    <a:srgbClr val="000000"/>
                  </a:outerShdw>
                </a:effectLst>
              </a:rPr>
              <a:t>Dados Mínimos Obrigatórios</a:t>
            </a:r>
          </a:p>
          <a:p>
            <a:r>
              <a:rPr lang="pt-BR" sz="2000" b="1" i="1">
                <a:solidFill>
                  <a:schemeClr val="bg1"/>
                </a:solidFill>
                <a:effectLst>
                  <a:outerShdw blurRad="38100" dist="38100" dir="2700000" algn="tl">
                    <a:srgbClr val="000000"/>
                  </a:outerShdw>
                </a:effectLst>
              </a:rPr>
              <a:t>Nome </a:t>
            </a:r>
          </a:p>
          <a:p>
            <a:r>
              <a:rPr lang="pt-BR" sz="2000" b="1" i="1">
                <a:solidFill>
                  <a:schemeClr val="bg1"/>
                </a:solidFill>
                <a:effectLst>
                  <a:outerShdw blurRad="38100" dist="38100" dir="2700000" algn="tl">
                    <a:srgbClr val="000000"/>
                  </a:outerShdw>
                </a:effectLst>
              </a:rPr>
              <a:t>CPF</a:t>
            </a:r>
          </a:p>
          <a:p>
            <a:r>
              <a:rPr lang="pt-BR" sz="2000" b="1" i="1">
                <a:solidFill>
                  <a:schemeClr val="bg1"/>
                </a:solidFill>
                <a:effectLst>
                  <a:outerShdw blurRad="38100" dist="38100" dir="2700000" algn="tl">
                    <a:srgbClr val="000000"/>
                  </a:outerShdw>
                </a:effectLst>
              </a:rPr>
              <a:t>Endereço</a:t>
            </a:r>
          </a:p>
          <a:p>
            <a:r>
              <a:rPr lang="pt-BR" sz="2000" b="1" i="1">
                <a:solidFill>
                  <a:schemeClr val="bg1"/>
                </a:solidFill>
                <a:effectLst>
                  <a:outerShdw blurRad="38100" dist="38100" dir="2700000" algn="tl">
                    <a:srgbClr val="000000"/>
                  </a:outerShdw>
                </a:effectLst>
              </a:rPr>
              <a:t>Telefone</a:t>
            </a:r>
          </a:p>
        </p:txBody>
      </p:sp>
      <p:sp>
        <p:nvSpPr>
          <p:cNvPr id="5" name="Retângulo de cantos arredondados 128" descr="Diagonal para cima clara"/>
          <p:cNvSpPr>
            <a:spLocks noChangeArrowheads="1"/>
          </p:cNvSpPr>
          <p:nvPr/>
        </p:nvSpPr>
        <p:spPr bwMode="auto">
          <a:xfrm>
            <a:off x="539750" y="5300663"/>
            <a:ext cx="3887788" cy="1081087"/>
          </a:xfrm>
          <a:prstGeom prst="roundRect">
            <a:avLst>
              <a:gd name="adj" fmla="val 16667"/>
            </a:avLst>
          </a:prstGeom>
          <a:pattFill prst="pct50">
            <a:fgClr>
              <a:schemeClr val="accent1"/>
            </a:fgClr>
            <a:bgClr>
              <a:srgbClr val="00175E"/>
            </a:bgClr>
          </a:pattFill>
          <a:ln w="9525">
            <a:round/>
            <a:headEnd/>
            <a:tailEnd/>
          </a:ln>
          <a:scene3d>
            <a:camera prst="legacyObliqueTopLeft"/>
            <a:lightRig rig="legacyFlat3" dir="t"/>
          </a:scene3d>
          <a:sp3d extrusionH="430200" prstMaterial="legacyMatte">
            <a:bevelT w="13500" h="13500" prst="angle"/>
            <a:bevelB w="13500" h="13500" prst="angle"/>
            <a:extrusionClr>
              <a:srgbClr val="2431A8"/>
            </a:extrusionClr>
            <a:contourClr>
              <a:schemeClr val="accent1"/>
            </a:contourClr>
          </a:sp3d>
        </p:spPr>
        <p:txBody>
          <a:bodyPr anchor="ctr">
            <a:flatTx/>
          </a:bodyPr>
          <a:lstStyle>
            <a:lvl1pPr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000" b="1" i="1">
                <a:solidFill>
                  <a:srgbClr val="FF9900"/>
                </a:solidFill>
                <a:effectLst>
                  <a:outerShdw blurRad="38100" dist="38100" dir="2700000" algn="tl">
                    <a:srgbClr val="000000"/>
                  </a:outerShdw>
                </a:effectLst>
              </a:rPr>
              <a:t>Dados  Complementares</a:t>
            </a:r>
          </a:p>
          <a:p>
            <a:r>
              <a:rPr lang="pt-BR" sz="2000" b="1" i="1">
                <a:solidFill>
                  <a:schemeClr val="bg1"/>
                </a:solidFill>
                <a:effectLst>
                  <a:outerShdw blurRad="38100" dist="38100" dir="2700000" algn="tl">
                    <a:srgbClr val="000000"/>
                  </a:outerShdw>
                </a:effectLst>
              </a:rPr>
              <a:t>Nº Contrato</a:t>
            </a:r>
          </a:p>
          <a:p>
            <a:r>
              <a:rPr lang="pt-BR" sz="2000" b="1" i="1">
                <a:solidFill>
                  <a:schemeClr val="bg1"/>
                </a:solidFill>
                <a:effectLst>
                  <a:outerShdw blurRad="38100" dist="38100" dir="2700000" algn="tl">
                    <a:srgbClr val="000000"/>
                  </a:outerShdw>
                </a:effectLst>
              </a:rPr>
              <a:t>E-mail</a:t>
            </a:r>
          </a:p>
        </p:txBody>
      </p:sp>
      <p:sp>
        <p:nvSpPr>
          <p:cNvPr id="40966" name="Text Box 7"/>
          <p:cNvSpPr txBox="1">
            <a:spLocks noChangeArrowheads="1"/>
          </p:cNvSpPr>
          <p:nvPr/>
        </p:nvSpPr>
        <p:spPr bwMode="auto">
          <a:xfrm>
            <a:off x="8604250" y="6477000"/>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pt-BR" b="1"/>
              <a:t>8</a:t>
            </a:r>
          </a:p>
        </p:txBody>
      </p:sp>
      <p:sp>
        <p:nvSpPr>
          <p:cNvPr id="3" name="Retângulo de cantos arredondados 128" descr="Diagonal para cima clara"/>
          <p:cNvSpPr>
            <a:spLocks noChangeArrowheads="1"/>
          </p:cNvSpPr>
          <p:nvPr/>
        </p:nvSpPr>
        <p:spPr bwMode="auto">
          <a:xfrm>
            <a:off x="323850" y="2363788"/>
            <a:ext cx="4895850" cy="1008062"/>
          </a:xfrm>
          <a:prstGeom prst="roundRect">
            <a:avLst>
              <a:gd name="adj" fmla="val 16667"/>
            </a:avLst>
          </a:prstGeom>
          <a:pattFill prst="ltUpDiag">
            <a:fgClr>
              <a:srgbClr val="2431A8"/>
            </a:fgClr>
            <a:bgClr>
              <a:srgbClr val="00175E"/>
            </a:bgClr>
          </a:pattFill>
          <a:ln w="9525">
            <a:round/>
            <a:headEnd/>
            <a:tailEnd/>
          </a:ln>
          <a:effectLst/>
          <a:scene3d>
            <a:camera prst="legacyObliqueTopLeft"/>
            <a:lightRig rig="legacyFlat3" dir="t"/>
          </a:scene3d>
          <a:sp3d extrusionH="430200" prstMaterial="legacyMatte">
            <a:bevelT w="13500" h="13500" prst="angle"/>
            <a:bevelB w="13500" h="13500" prst="angle"/>
            <a:extrusionClr>
              <a:srgbClr val="2431A8"/>
            </a:extrusionClr>
          </a:sp3d>
          <a:extLst/>
        </p:spPr>
        <p:txBody>
          <a:bodyPr anchor="ctr">
            <a:flatTx/>
          </a:bodyPr>
          <a:lstStyle>
            <a:lvl1pPr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a:r>
              <a:rPr lang="pt-BR" sz="2000" b="1" i="1">
                <a:solidFill>
                  <a:schemeClr val="bg1"/>
                </a:solidFill>
                <a:effectLst>
                  <a:outerShdw blurRad="38100" dist="38100" dir="2700000" algn="tl">
                    <a:srgbClr val="000000"/>
                  </a:outerShdw>
                </a:effectLst>
              </a:rPr>
              <a:t>Contato pessoal</a:t>
            </a:r>
            <a:r>
              <a:rPr lang="pt-BR" b="1" i="1">
                <a:solidFill>
                  <a:schemeClr val="bg1"/>
                </a:solidFill>
                <a:effectLst>
                  <a:outerShdw blurRad="38100" dist="38100" dir="2700000" algn="tl">
                    <a:srgbClr val="000000"/>
                  </a:outerShdw>
                </a:effectLst>
              </a:rPr>
              <a:t>  </a:t>
            </a:r>
            <a:r>
              <a:rPr lang="pt-BR" sz="2000" b="1" i="1">
                <a:solidFill>
                  <a:schemeClr val="bg1"/>
                </a:solidFill>
                <a:effectLst>
                  <a:outerShdw blurRad="38100" dist="38100" dir="2700000" algn="tl">
                    <a:srgbClr val="000000"/>
                  </a:outerShdw>
                </a:effectLst>
              </a:rPr>
              <a:t>na agência</a:t>
            </a:r>
          </a:p>
          <a:p>
            <a:pPr algn="ctr"/>
            <a:r>
              <a:rPr lang="pt-BR"/>
              <a:t> </a:t>
            </a:r>
            <a:r>
              <a:rPr lang="pt-BR" sz="4400" b="1" i="1">
                <a:solidFill>
                  <a:schemeClr val="bg1"/>
                </a:solidFill>
                <a:effectLst>
                  <a:outerShdw blurRad="38100" dist="38100" dir="2700000" algn="tl">
                    <a:srgbClr val="000000"/>
                  </a:outerShdw>
                </a:effectLst>
              </a:rPr>
              <a:t>ceationline.caixa</a:t>
            </a:r>
            <a:r>
              <a:rPr lang="pt-BR"/>
              <a:t> </a:t>
            </a:r>
          </a:p>
        </p:txBody>
      </p:sp>
      <p:sp>
        <p:nvSpPr>
          <p:cNvPr id="4" name="Retângulo de cantos arredondados 128" descr="Diagonal para cima clara"/>
          <p:cNvSpPr>
            <a:spLocks noChangeArrowheads="1"/>
          </p:cNvSpPr>
          <p:nvPr/>
        </p:nvSpPr>
        <p:spPr bwMode="auto">
          <a:xfrm>
            <a:off x="6227763" y="1557338"/>
            <a:ext cx="2736850" cy="1081087"/>
          </a:xfrm>
          <a:prstGeom prst="roundRect">
            <a:avLst>
              <a:gd name="adj" fmla="val 16667"/>
            </a:avLst>
          </a:prstGeom>
          <a:pattFill prst="ltUpDiag">
            <a:fgClr>
              <a:srgbClr val="2431A8"/>
            </a:fgClr>
            <a:bgClr>
              <a:srgbClr val="00175E"/>
            </a:bgClr>
          </a:pattFill>
          <a:ln w="9525">
            <a:round/>
            <a:headEnd/>
            <a:tailEnd/>
          </a:ln>
          <a:effectLst/>
          <a:scene3d>
            <a:camera prst="legacyObliqueTopLeft"/>
            <a:lightRig rig="legacyFlat3" dir="t"/>
          </a:scene3d>
          <a:sp3d extrusionH="430200" prstMaterial="legacyMatte">
            <a:bevelT w="13500" h="13500" prst="angle"/>
            <a:bevelB w="13500" h="13500" prst="angle"/>
            <a:extrusionClr>
              <a:srgbClr val="2431A8"/>
            </a:extrusionClr>
          </a:sp3d>
          <a:extLst/>
        </p:spPr>
        <p:txBody>
          <a:bodyPr anchor="ctr">
            <a:flatTx/>
          </a:bodyPr>
          <a:lstStyle>
            <a:lvl1pPr defTabSz="977900">
              <a:defRPr sz="1600">
                <a:solidFill>
                  <a:schemeClr val="tx1"/>
                </a:solidFill>
                <a:latin typeface="Arial" panose="020B0604020202020204" pitchFamily="34" charset="0"/>
                <a:ea typeface="MS PGothic" panose="020B0600070205080204" pitchFamily="34" charset="-128"/>
              </a:defRPr>
            </a:lvl1pPr>
            <a:lvl2pPr marL="742950" indent="-285750" defTabSz="977900">
              <a:defRPr sz="1600">
                <a:solidFill>
                  <a:schemeClr val="tx1"/>
                </a:solidFill>
                <a:latin typeface="Arial" panose="020B0604020202020204" pitchFamily="34" charset="0"/>
                <a:ea typeface="MS PGothic" panose="020B0600070205080204" pitchFamily="34" charset="-128"/>
              </a:defRPr>
            </a:lvl2pPr>
            <a:lvl3pPr marL="1143000" indent="-228600" defTabSz="977900">
              <a:defRPr sz="1600">
                <a:solidFill>
                  <a:schemeClr val="tx1"/>
                </a:solidFill>
                <a:latin typeface="Arial" panose="020B0604020202020204" pitchFamily="34" charset="0"/>
                <a:ea typeface="MS PGothic" panose="020B0600070205080204" pitchFamily="34" charset="-128"/>
              </a:defRPr>
            </a:lvl3pPr>
            <a:lvl4pPr marL="1600200" indent="-228600" defTabSz="977900">
              <a:defRPr sz="1600">
                <a:solidFill>
                  <a:schemeClr val="tx1"/>
                </a:solidFill>
                <a:latin typeface="Arial" panose="020B0604020202020204" pitchFamily="34" charset="0"/>
                <a:ea typeface="MS PGothic" panose="020B0600070205080204" pitchFamily="34" charset="-128"/>
              </a:defRPr>
            </a:lvl4pPr>
            <a:lvl5pPr marL="2057400" indent="-228600" defTabSz="977900">
              <a:defRPr sz="1600">
                <a:solidFill>
                  <a:schemeClr val="tx1"/>
                </a:solidFill>
                <a:latin typeface="Arial" panose="020B0604020202020204" pitchFamily="34" charset="0"/>
                <a:ea typeface="MS PGothic" panose="020B0600070205080204" pitchFamily="34" charset="-128"/>
              </a:defRPr>
            </a:lvl5pPr>
            <a:lvl6pPr marL="25146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779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pt-BR" sz="2800" b="1" i="1">
                <a:solidFill>
                  <a:srgbClr val="CC9900"/>
                </a:solidFill>
                <a:effectLst>
                  <a:outerShdw blurRad="38100" dist="38100" dir="2700000" algn="tl">
                    <a:srgbClr val="000000"/>
                  </a:outerShdw>
                </a:effectLst>
              </a:rPr>
              <a:t>atender.caixa</a:t>
            </a:r>
            <a:endParaRPr lang="pt-BR" sz="2000" b="1" i="1">
              <a:solidFill>
                <a:schemeClr val="bg1"/>
              </a:solidFill>
              <a:effectLst>
                <a:outerShdw blurRad="38100" dist="38100" dir="2700000" algn="tl">
                  <a:srgbClr val="000000"/>
                </a:outerShdw>
              </a:effectLst>
            </a:endParaRPr>
          </a:p>
        </p:txBody>
      </p:sp>
      <p:pic>
        <p:nvPicPr>
          <p:cNvPr id="40979" name="Picture 2" descr="C:\Users\thelma.bassit.NOVASB-DF\Desktop\logo QUALIDA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788" y="2781300"/>
            <a:ext cx="235585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ixaDeTexto 12"/>
          <p:cNvSpPr txBox="1"/>
          <p:nvPr/>
        </p:nvSpPr>
        <p:spPr>
          <a:xfrm>
            <a:off x="539552" y="358567"/>
            <a:ext cx="8267129" cy="461665"/>
          </a:xfrm>
          <a:prstGeom prst="rect">
            <a:avLst/>
          </a:prstGeom>
          <a:solidFill>
            <a:srgbClr val="0070C0"/>
          </a:solidFill>
          <a:ln>
            <a:solidFill>
              <a:schemeClr val="accent1"/>
            </a:solidFill>
          </a:ln>
        </p:spPr>
        <p:txBody>
          <a:bodyPr wrap="square" rtlCol="0">
            <a:spAutoFit/>
          </a:bodyPr>
          <a:lstStyle>
            <a:defPPr>
              <a:defRPr lang="pt-BR"/>
            </a:defPPr>
            <a:lvl1pPr>
              <a:defRPr sz="2400" b="1">
                <a:solidFill>
                  <a:schemeClr val="bg1"/>
                </a:solidFill>
                <a:latin typeface="Arial" pitchFamily="34" charset="0"/>
                <a:cs typeface="Arial" pitchFamily="34" charset="0"/>
              </a:defRPr>
            </a:lvl1pPr>
          </a:lstStyle>
          <a:p>
            <a:r>
              <a:rPr lang="pt-BR" dirty="0" smtClean="0"/>
              <a:t>Canais de Atendimento</a:t>
            </a:r>
            <a:endParaRPr lang="pt-BR" dirty="0"/>
          </a:p>
        </p:txBody>
      </p:sp>
    </p:spTree>
    <p:extLst>
      <p:ext uri="{BB962C8B-B14F-4D97-AF65-F5344CB8AC3E}">
        <p14:creationId xmlns:p14="http://schemas.microsoft.com/office/powerpoint/2010/main" val="318972859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tângulo de cantos arredondados 128" descr="Diagonal para cima clara"/>
          <p:cNvSpPr>
            <a:spLocks noChangeArrowheads="1"/>
          </p:cNvSpPr>
          <p:nvPr/>
        </p:nvSpPr>
        <p:spPr bwMode="auto">
          <a:xfrm>
            <a:off x="323850" y="1196752"/>
            <a:ext cx="8820150" cy="5005626"/>
          </a:xfrm>
          <a:prstGeom prst="roundRect">
            <a:avLst>
              <a:gd name="adj" fmla="val 16667"/>
            </a:avLst>
          </a:prstGeom>
          <a:noFill/>
          <a:extLst/>
        </p:spPr>
        <p:txBody>
          <a:bodyPr wrap="square" rtlCol="0">
            <a:spAutoFit/>
          </a:bodyPr>
          <a:lstStyle/>
          <a:p>
            <a:pPr marL="285750" indent="-285750">
              <a:buFont typeface="Arial" panose="020B0604020202020204" pitchFamily="34" charset="0"/>
              <a:buChar char="•"/>
            </a:pPr>
            <a:r>
              <a:rPr lang="pt-BR" sz="2400" dirty="0">
                <a:latin typeface="+mj-lt"/>
              </a:rPr>
              <a:t>Via Intranet – http://ceationline.caixa </a:t>
            </a:r>
          </a:p>
          <a:p>
            <a:pPr marL="285750" indent="-285750">
              <a:buFont typeface="Arial" panose="020B0604020202020204" pitchFamily="34" charset="0"/>
              <a:buChar char="•"/>
            </a:pPr>
            <a:r>
              <a:rPr lang="pt-BR" sz="2400" dirty="0">
                <a:latin typeface="+mj-lt"/>
              </a:rPr>
              <a:t>Segmento: Suporte a habitação</a:t>
            </a:r>
          </a:p>
          <a:p>
            <a:pPr marL="285750" indent="-285750">
              <a:buFont typeface="Arial" panose="020B0604020202020204" pitchFamily="34" charset="0"/>
              <a:buChar char="•"/>
            </a:pPr>
            <a:r>
              <a:rPr lang="pt-BR" sz="2400" dirty="0">
                <a:latin typeface="+mj-lt"/>
              </a:rPr>
              <a:t>Categoria: Habitação - Manutenção de contratos habitacionais</a:t>
            </a:r>
          </a:p>
          <a:p>
            <a:pPr marL="285750" indent="-285750">
              <a:buFont typeface="Arial" panose="020B0604020202020204" pitchFamily="34" charset="0"/>
              <a:buChar char="•"/>
            </a:pPr>
            <a:r>
              <a:rPr lang="pt-BR" sz="2400" dirty="0">
                <a:latin typeface="+mj-lt"/>
              </a:rPr>
              <a:t>Assunto: PMCMV – </a:t>
            </a:r>
            <a:r>
              <a:rPr lang="pt-BR" sz="2400" dirty="0" smtClean="0">
                <a:latin typeface="+mj-lt"/>
              </a:rPr>
              <a:t>reclamações</a:t>
            </a:r>
            <a:endParaRPr lang="pt-BR" sz="2400" dirty="0">
              <a:latin typeface="+mj-lt"/>
            </a:endParaRPr>
          </a:p>
          <a:p>
            <a:pPr marL="285750" indent="-285750">
              <a:buFont typeface="Arial" panose="020B0604020202020204" pitchFamily="34" charset="0"/>
              <a:buChar char="•"/>
            </a:pPr>
            <a:r>
              <a:rPr lang="pt-BR" sz="2400" dirty="0">
                <a:latin typeface="+mj-lt"/>
              </a:rPr>
              <a:t>Agência insere dados mínimos e/ou complementares e relata manifestação do </a:t>
            </a:r>
            <a:r>
              <a:rPr lang="pt-BR" sz="2400" dirty="0" smtClean="0">
                <a:latin typeface="+mj-lt"/>
              </a:rPr>
              <a:t>cliente</a:t>
            </a:r>
            <a:endParaRPr lang="pt-BR" sz="2400" dirty="0">
              <a:latin typeface="+mj-lt"/>
            </a:endParaRPr>
          </a:p>
          <a:p>
            <a:pPr marL="285750" indent="-285750">
              <a:buFont typeface="Arial" panose="020B0604020202020204" pitchFamily="34" charset="0"/>
              <a:buChar char="•"/>
            </a:pPr>
            <a:r>
              <a:rPr lang="pt-BR" sz="2400" dirty="0">
                <a:latin typeface="+mj-lt"/>
              </a:rPr>
              <a:t>Aguarda retorno online da </a:t>
            </a:r>
            <a:r>
              <a:rPr lang="pt-BR" sz="2400" dirty="0" smtClean="0">
                <a:latin typeface="+mj-lt"/>
              </a:rPr>
              <a:t>CEATI</a:t>
            </a:r>
            <a:endParaRPr lang="pt-BR" sz="2400" dirty="0">
              <a:latin typeface="+mj-lt"/>
            </a:endParaRPr>
          </a:p>
          <a:p>
            <a:pPr marL="285750" indent="-285750">
              <a:buFont typeface="Arial" panose="020B0604020202020204" pitchFamily="34" charset="0"/>
              <a:buChar char="•"/>
            </a:pPr>
            <a:r>
              <a:rPr lang="pt-BR" sz="2400" dirty="0">
                <a:latin typeface="+mj-lt"/>
              </a:rPr>
              <a:t>CEATI abre a ocorrência no </a:t>
            </a:r>
            <a:r>
              <a:rPr lang="pt-BR" sz="2400" dirty="0" err="1">
                <a:latin typeface="+mj-lt"/>
              </a:rPr>
              <a:t>atender.caixa</a:t>
            </a:r>
            <a:r>
              <a:rPr lang="pt-BR" sz="2400" dirty="0">
                <a:latin typeface="+mj-lt"/>
              </a:rPr>
              <a:t> e informa o número da ocorrência para </a:t>
            </a:r>
            <a:r>
              <a:rPr lang="pt-BR" sz="2400" dirty="0" smtClean="0">
                <a:latin typeface="+mj-lt"/>
              </a:rPr>
              <a:t>agência</a:t>
            </a:r>
            <a:endParaRPr lang="pt-BR" sz="2400" dirty="0">
              <a:latin typeface="+mj-lt"/>
            </a:endParaRPr>
          </a:p>
          <a:p>
            <a:pPr marL="285750" indent="-285750">
              <a:buFont typeface="Arial" panose="020B0604020202020204" pitchFamily="34" charset="0"/>
              <a:buChar char="•"/>
            </a:pPr>
            <a:r>
              <a:rPr lang="pt-BR" sz="2400" dirty="0">
                <a:latin typeface="+mj-lt"/>
              </a:rPr>
              <a:t>Agência informa o número da ocorrência ao cliente, para fins de acompanhamento e avisa que o retorno se dará em até D+5.</a:t>
            </a:r>
          </a:p>
        </p:txBody>
      </p:sp>
      <p:sp>
        <p:nvSpPr>
          <p:cNvPr id="5" name="Espaço Reservado para Texto 5"/>
          <p:cNvSpPr txBox="1">
            <a:spLocks/>
          </p:cNvSpPr>
          <p:nvPr/>
        </p:nvSpPr>
        <p:spPr>
          <a:xfrm>
            <a:off x="0" y="107950"/>
            <a:ext cx="9142413" cy="584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endParaRPr lang="pt-BR" sz="3600" kern="0" dirty="0" smtClean="0">
              <a:solidFill>
                <a:schemeClr val="bg1"/>
              </a:solidFill>
            </a:endParaRPr>
          </a:p>
        </p:txBody>
      </p:sp>
      <p:pic>
        <p:nvPicPr>
          <p:cNvPr id="450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357313"/>
            <a:ext cx="13493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7"/>
          <p:cNvSpPr txBox="1">
            <a:spLocks noChangeArrowheads="1"/>
          </p:cNvSpPr>
          <p:nvPr/>
        </p:nvSpPr>
        <p:spPr bwMode="auto">
          <a:xfrm>
            <a:off x="8604250" y="6477000"/>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pt-BR" b="1"/>
              <a:t>10</a:t>
            </a:r>
          </a:p>
        </p:txBody>
      </p:sp>
      <p:sp>
        <p:nvSpPr>
          <p:cNvPr id="7" name="CaixaDeTexto 6"/>
          <p:cNvSpPr txBox="1"/>
          <p:nvPr/>
        </p:nvSpPr>
        <p:spPr>
          <a:xfrm>
            <a:off x="539552" y="332656"/>
            <a:ext cx="8267129" cy="461665"/>
          </a:xfrm>
          <a:prstGeom prst="rect">
            <a:avLst/>
          </a:prstGeom>
          <a:solidFill>
            <a:srgbClr val="0070C0"/>
          </a:solidFill>
          <a:ln>
            <a:solidFill>
              <a:schemeClr val="accent1"/>
            </a:solidFill>
          </a:ln>
        </p:spPr>
        <p:txBody>
          <a:bodyPr wrap="square" rtlCol="0">
            <a:spAutoFit/>
          </a:bodyPr>
          <a:lstStyle>
            <a:defPPr>
              <a:defRPr lang="pt-BR"/>
            </a:defPPr>
            <a:lvl1pPr>
              <a:defRPr sz="2400" b="1">
                <a:solidFill>
                  <a:schemeClr val="bg1"/>
                </a:solidFill>
                <a:latin typeface="Arial" pitchFamily="34" charset="0"/>
                <a:cs typeface="Arial" pitchFamily="34" charset="0"/>
              </a:defRPr>
            </a:lvl1pPr>
          </a:lstStyle>
          <a:p>
            <a:r>
              <a:rPr lang="pt-BR" dirty="0" smtClean="0"/>
              <a:t>Atendimento na Agência</a:t>
            </a:r>
            <a:endParaRPr lang="pt-BR" dirty="0"/>
          </a:p>
        </p:txBody>
      </p:sp>
    </p:spTree>
    <p:extLst>
      <p:ext uri="{BB962C8B-B14F-4D97-AF65-F5344CB8AC3E}">
        <p14:creationId xmlns:p14="http://schemas.microsoft.com/office/powerpoint/2010/main" val="395396247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9"/>
          <p:cNvSpPr txBox="1">
            <a:spLocks noChangeArrowheads="1"/>
          </p:cNvSpPr>
          <p:nvPr/>
        </p:nvSpPr>
        <p:spPr bwMode="auto">
          <a:xfrm>
            <a:off x="8604250" y="6477000"/>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pt-BR" b="1"/>
              <a:t>6</a:t>
            </a:r>
          </a:p>
        </p:txBody>
      </p:sp>
      <p:pic>
        <p:nvPicPr>
          <p:cNvPr id="63495" name="Picture 7"/>
          <p:cNvPicPr>
            <a:picLocks noChangeAspect="1" noChangeArrowheads="1"/>
          </p:cNvPicPr>
          <p:nvPr/>
        </p:nvPicPr>
        <p:blipFill>
          <a:blip r:embed="rId3">
            <a:extLst>
              <a:ext uri="{28A0092B-C50C-407E-A947-70E740481C1C}">
                <a14:useLocalDpi xmlns:a14="http://schemas.microsoft.com/office/drawing/2010/main" val="0"/>
              </a:ext>
            </a:extLst>
          </a:blip>
          <a:srcRect t="16568"/>
          <a:stretch>
            <a:fillRect/>
          </a:stretch>
        </p:blipFill>
        <p:spPr bwMode="auto">
          <a:xfrm>
            <a:off x="755650" y="1216025"/>
            <a:ext cx="8137525"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ixaDeTexto 6"/>
          <p:cNvSpPr txBox="1"/>
          <p:nvPr/>
        </p:nvSpPr>
        <p:spPr>
          <a:xfrm>
            <a:off x="841375" y="375047"/>
            <a:ext cx="8267129" cy="461665"/>
          </a:xfrm>
          <a:prstGeom prst="rect">
            <a:avLst/>
          </a:prstGeom>
          <a:solidFill>
            <a:srgbClr val="0070C0"/>
          </a:solidFill>
          <a:ln>
            <a:solidFill>
              <a:schemeClr val="accent1"/>
            </a:solidFill>
          </a:ln>
        </p:spPr>
        <p:txBody>
          <a:bodyPr wrap="square" rtlCol="0">
            <a:spAutoFit/>
          </a:bodyPr>
          <a:lstStyle>
            <a:defPPr>
              <a:defRPr lang="pt-BR"/>
            </a:defPPr>
            <a:lvl1pPr>
              <a:defRPr sz="2400" b="1">
                <a:solidFill>
                  <a:schemeClr val="bg1"/>
                </a:solidFill>
                <a:latin typeface="Arial" pitchFamily="34" charset="0"/>
                <a:cs typeface="Arial" pitchFamily="34" charset="0"/>
              </a:defRPr>
            </a:lvl1pPr>
          </a:lstStyle>
          <a:p>
            <a:r>
              <a:rPr lang="pt-BR" dirty="0" smtClean="0"/>
              <a:t>Entrega de Empreendimento</a:t>
            </a:r>
            <a:endParaRPr lang="pt-BR" dirty="0"/>
          </a:p>
        </p:txBody>
      </p:sp>
    </p:spTree>
    <p:extLst>
      <p:ext uri="{BB962C8B-B14F-4D97-AF65-F5344CB8AC3E}">
        <p14:creationId xmlns:p14="http://schemas.microsoft.com/office/powerpoint/2010/main" val="149942772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9"/>
          <p:cNvSpPr txBox="1">
            <a:spLocks noChangeArrowheads="1"/>
          </p:cNvSpPr>
          <p:nvPr/>
        </p:nvSpPr>
        <p:spPr bwMode="auto">
          <a:xfrm>
            <a:off x="8604250" y="6477000"/>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pt-BR" b="1"/>
              <a:t>6</a:t>
            </a:r>
          </a:p>
        </p:txBody>
      </p:sp>
      <p:pic>
        <p:nvPicPr>
          <p:cNvPr id="66566" name="Picture 6"/>
          <p:cNvPicPr>
            <a:picLocks noChangeAspect="1" noChangeArrowheads="1"/>
          </p:cNvPicPr>
          <p:nvPr/>
        </p:nvPicPr>
        <p:blipFill>
          <a:blip r:embed="rId3">
            <a:extLst>
              <a:ext uri="{28A0092B-C50C-407E-A947-70E740481C1C}">
                <a14:useLocalDpi xmlns:a14="http://schemas.microsoft.com/office/drawing/2010/main" val="0"/>
              </a:ext>
            </a:extLst>
          </a:blip>
          <a:srcRect t="16568"/>
          <a:stretch>
            <a:fillRect/>
          </a:stretch>
        </p:blipFill>
        <p:spPr bwMode="auto">
          <a:xfrm>
            <a:off x="655638" y="1306513"/>
            <a:ext cx="8353425" cy="514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841375" y="358567"/>
            <a:ext cx="8267129" cy="461665"/>
          </a:xfrm>
          <a:prstGeom prst="rect">
            <a:avLst/>
          </a:prstGeom>
          <a:solidFill>
            <a:srgbClr val="0070C0"/>
          </a:solidFill>
          <a:ln>
            <a:solidFill>
              <a:schemeClr val="accent1"/>
            </a:solidFill>
          </a:ln>
        </p:spPr>
        <p:txBody>
          <a:bodyPr wrap="square" rtlCol="0">
            <a:spAutoFit/>
          </a:bodyPr>
          <a:lstStyle>
            <a:defPPr>
              <a:defRPr lang="pt-BR"/>
            </a:defPPr>
            <a:lvl1pPr>
              <a:defRPr sz="2400" b="1">
                <a:solidFill>
                  <a:schemeClr val="bg1"/>
                </a:solidFill>
                <a:latin typeface="Arial" pitchFamily="34" charset="0"/>
                <a:cs typeface="Arial" pitchFamily="34" charset="0"/>
              </a:defRPr>
            </a:lvl1pPr>
          </a:lstStyle>
          <a:p>
            <a:r>
              <a:rPr lang="pt-BR" dirty="0" smtClean="0"/>
              <a:t>Poder Público</a:t>
            </a:r>
            <a:endParaRPr lang="pt-BR" dirty="0"/>
          </a:p>
        </p:txBody>
      </p:sp>
    </p:spTree>
    <p:extLst>
      <p:ext uri="{BB962C8B-B14F-4D97-AF65-F5344CB8AC3E}">
        <p14:creationId xmlns:p14="http://schemas.microsoft.com/office/powerpoint/2010/main" val="393299401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611560" y="404664"/>
            <a:ext cx="8267129" cy="461665"/>
          </a:xfrm>
          <a:prstGeom prst="rect">
            <a:avLst/>
          </a:prstGeom>
          <a:solidFill>
            <a:srgbClr val="0070C0"/>
          </a:solidFill>
          <a:ln>
            <a:solidFill>
              <a:schemeClr val="accent1"/>
            </a:solidFill>
          </a:ln>
        </p:spPr>
        <p:txBody>
          <a:bodyPr wrap="square" rtlCol="0">
            <a:spAutoFit/>
          </a:bodyPr>
          <a:lstStyle/>
          <a:p>
            <a:r>
              <a:rPr lang="pt-BR" sz="2400" b="1" dirty="0" smtClean="0">
                <a:solidFill>
                  <a:schemeClr val="bg1"/>
                </a:solidFill>
                <a:latin typeface="Arial" pitchFamily="34" charset="0"/>
                <a:cs typeface="Arial" pitchFamily="34" charset="0"/>
              </a:rPr>
              <a:t>Fluxos de Atendimento – danos físicos</a:t>
            </a:r>
            <a:endParaRPr lang="pt-BR" sz="2400" b="1" dirty="0">
              <a:solidFill>
                <a:schemeClr val="bg1"/>
              </a:solidFill>
              <a:latin typeface="Arial" pitchFamily="34" charset="0"/>
              <a:cs typeface="Arial"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6529" y="358567"/>
            <a:ext cx="1063604" cy="140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m 1"/>
          <p:cNvPicPr>
            <a:picLocks noChangeAspect="1"/>
          </p:cNvPicPr>
          <p:nvPr/>
        </p:nvPicPr>
        <p:blipFill>
          <a:blip r:embed="rId3"/>
          <a:stretch>
            <a:fillRect/>
          </a:stretch>
        </p:blipFill>
        <p:spPr>
          <a:xfrm>
            <a:off x="1242132" y="1074234"/>
            <a:ext cx="6498220" cy="5523118"/>
          </a:xfrm>
          <a:prstGeom prst="rect">
            <a:avLst/>
          </a:prstGeom>
        </p:spPr>
      </p:pic>
    </p:spTree>
    <p:extLst>
      <p:ext uri="{BB962C8B-B14F-4D97-AF65-F5344CB8AC3E}">
        <p14:creationId xmlns:p14="http://schemas.microsoft.com/office/powerpoint/2010/main" val="13185804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to 5"/>
          <p:cNvCxnSpPr/>
          <p:nvPr/>
        </p:nvCxnSpPr>
        <p:spPr>
          <a:xfrm>
            <a:off x="3594732" y="1505258"/>
            <a:ext cx="41164" cy="4732054"/>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6547060" y="1412776"/>
            <a:ext cx="0" cy="4732054"/>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714412" y="1444714"/>
            <a:ext cx="2592288" cy="400110"/>
          </a:xfrm>
          <a:prstGeom prst="rect">
            <a:avLst/>
          </a:prstGeom>
          <a:noFill/>
        </p:spPr>
        <p:txBody>
          <a:bodyPr wrap="square" rtlCol="0">
            <a:spAutoFit/>
          </a:bodyPr>
          <a:lstStyle/>
          <a:p>
            <a:pPr algn="ctr"/>
            <a:r>
              <a:rPr lang="pt-BR" sz="2000" b="1" dirty="0" smtClean="0"/>
              <a:t>INSATISFATÓRIA</a:t>
            </a:r>
            <a:endParaRPr lang="pt-BR" sz="2000" b="1" dirty="0"/>
          </a:p>
        </p:txBody>
      </p:sp>
      <p:sp>
        <p:nvSpPr>
          <p:cNvPr id="9" name="CaixaDeTexto 8"/>
          <p:cNvSpPr txBox="1"/>
          <p:nvPr/>
        </p:nvSpPr>
        <p:spPr>
          <a:xfrm>
            <a:off x="3810756" y="1444714"/>
            <a:ext cx="2592288" cy="400110"/>
          </a:xfrm>
          <a:prstGeom prst="rect">
            <a:avLst/>
          </a:prstGeom>
          <a:noFill/>
        </p:spPr>
        <p:txBody>
          <a:bodyPr wrap="square" rtlCol="0">
            <a:spAutoFit/>
          </a:bodyPr>
          <a:lstStyle/>
          <a:p>
            <a:pPr algn="ctr"/>
            <a:r>
              <a:rPr lang="pt-BR" sz="2000" b="1" dirty="0" smtClean="0"/>
              <a:t>EM ALERTA</a:t>
            </a:r>
            <a:endParaRPr lang="pt-BR" sz="2000" b="1" dirty="0"/>
          </a:p>
        </p:txBody>
      </p:sp>
      <p:sp>
        <p:nvSpPr>
          <p:cNvPr id="11" name="CaixaDeTexto 10"/>
          <p:cNvSpPr txBox="1"/>
          <p:nvPr/>
        </p:nvSpPr>
        <p:spPr>
          <a:xfrm>
            <a:off x="6691076" y="1444714"/>
            <a:ext cx="2592288" cy="400110"/>
          </a:xfrm>
          <a:prstGeom prst="rect">
            <a:avLst/>
          </a:prstGeom>
          <a:noFill/>
        </p:spPr>
        <p:txBody>
          <a:bodyPr wrap="square" rtlCol="0">
            <a:spAutoFit/>
          </a:bodyPr>
          <a:lstStyle/>
          <a:p>
            <a:pPr algn="ctr"/>
            <a:r>
              <a:rPr lang="pt-BR" sz="2000" b="1" dirty="0" smtClean="0"/>
              <a:t>SATISFATÓRIA</a:t>
            </a:r>
            <a:endParaRPr lang="pt-BR" sz="2000" b="1" dirty="0"/>
          </a:p>
        </p:txBody>
      </p:sp>
      <p:sp>
        <p:nvSpPr>
          <p:cNvPr id="16" name="CaixaDeTexto 15"/>
          <p:cNvSpPr txBox="1"/>
          <p:nvPr/>
        </p:nvSpPr>
        <p:spPr>
          <a:xfrm>
            <a:off x="6617251" y="2940879"/>
            <a:ext cx="2808312" cy="1077218"/>
          </a:xfrm>
          <a:prstGeom prst="rect">
            <a:avLst/>
          </a:prstGeom>
          <a:noFill/>
        </p:spPr>
        <p:txBody>
          <a:bodyPr wrap="square" rtlCol="0">
            <a:spAutoFit/>
          </a:bodyPr>
          <a:lstStyle/>
          <a:p>
            <a:r>
              <a:rPr lang="pt-BR" dirty="0" smtClean="0"/>
              <a:t>MENOS QUE 2% DE VÍCIOS CONFIRMADOS  EM RELAÇÃO AO TOTAL DE UH CONTRATADAS</a:t>
            </a:r>
            <a:endParaRPr lang="pt-BR" dirty="0"/>
          </a:p>
        </p:txBody>
      </p:sp>
      <p:sp>
        <p:nvSpPr>
          <p:cNvPr id="17" name="CaixaDeTexto 16"/>
          <p:cNvSpPr txBox="1"/>
          <p:nvPr/>
        </p:nvSpPr>
        <p:spPr>
          <a:xfrm>
            <a:off x="3738748" y="2924944"/>
            <a:ext cx="2808312" cy="1077218"/>
          </a:xfrm>
          <a:prstGeom prst="rect">
            <a:avLst/>
          </a:prstGeom>
          <a:noFill/>
        </p:spPr>
        <p:txBody>
          <a:bodyPr wrap="square" rtlCol="0">
            <a:spAutoFit/>
          </a:bodyPr>
          <a:lstStyle/>
          <a:p>
            <a:r>
              <a:rPr lang="pt-BR" dirty="0" smtClean="0"/>
              <a:t>ENTRE 2% E 5% DE VÍCIOS CONFIRMADOS EM RELAÇÃO AO TOTAL DE UH CONTRATADAS</a:t>
            </a:r>
            <a:endParaRPr lang="pt-BR" dirty="0"/>
          </a:p>
        </p:txBody>
      </p:sp>
      <p:sp>
        <p:nvSpPr>
          <p:cNvPr id="18" name="CaixaDeTexto 17"/>
          <p:cNvSpPr txBox="1"/>
          <p:nvPr/>
        </p:nvSpPr>
        <p:spPr>
          <a:xfrm>
            <a:off x="584776" y="2924944"/>
            <a:ext cx="2865940" cy="1077218"/>
          </a:xfrm>
          <a:prstGeom prst="rect">
            <a:avLst/>
          </a:prstGeom>
          <a:noFill/>
        </p:spPr>
        <p:txBody>
          <a:bodyPr wrap="square" rtlCol="0">
            <a:spAutoFit/>
          </a:bodyPr>
          <a:lstStyle/>
          <a:p>
            <a:r>
              <a:rPr lang="pt-BR" dirty="0" smtClean="0"/>
              <a:t>MAIS QUE 5% DE VÍCIOS CONFIRMADOS  EM RELAÇÃO AO TOTAL DE UH CONTRATADAS</a:t>
            </a:r>
            <a:endParaRPr lang="pt-BR" dirty="0"/>
          </a:p>
        </p:txBody>
      </p:sp>
      <p:sp>
        <p:nvSpPr>
          <p:cNvPr id="19" name="CaixaDeTexto 18"/>
          <p:cNvSpPr txBox="1"/>
          <p:nvPr/>
        </p:nvSpPr>
        <p:spPr>
          <a:xfrm>
            <a:off x="570396" y="4357553"/>
            <a:ext cx="2865940" cy="830997"/>
          </a:xfrm>
          <a:prstGeom prst="rect">
            <a:avLst/>
          </a:prstGeom>
          <a:noFill/>
        </p:spPr>
        <p:txBody>
          <a:bodyPr wrap="square" rtlCol="0">
            <a:spAutoFit/>
          </a:bodyPr>
          <a:lstStyle/>
          <a:p>
            <a:r>
              <a:rPr lang="pt-BR" dirty="0" smtClean="0"/>
              <a:t>INEXISTÊNCIA DE PROPOSTA DE SOLUÇÃO EM CINCO DIAS</a:t>
            </a:r>
            <a:endParaRPr lang="pt-BR" dirty="0"/>
          </a:p>
        </p:txBody>
      </p:sp>
      <p:sp>
        <p:nvSpPr>
          <p:cNvPr id="20" name="CaixaDeTexto 19"/>
          <p:cNvSpPr txBox="1"/>
          <p:nvPr/>
        </p:nvSpPr>
        <p:spPr>
          <a:xfrm>
            <a:off x="570396" y="2021508"/>
            <a:ext cx="2865940" cy="584775"/>
          </a:xfrm>
          <a:prstGeom prst="rect">
            <a:avLst/>
          </a:prstGeom>
          <a:noFill/>
        </p:spPr>
        <p:txBody>
          <a:bodyPr wrap="square" rtlCol="0">
            <a:spAutoFit/>
          </a:bodyPr>
          <a:lstStyle/>
          <a:p>
            <a:r>
              <a:rPr lang="pt-BR" dirty="0" smtClean="0"/>
              <a:t>EXISTÊNCIA DE VICIO NÃO SOLUCIONADO</a:t>
            </a:r>
            <a:endParaRPr lang="pt-BR" dirty="0"/>
          </a:p>
        </p:txBody>
      </p:sp>
      <p:sp>
        <p:nvSpPr>
          <p:cNvPr id="21" name="Espaço Reservado para Texto 5"/>
          <p:cNvSpPr txBox="1">
            <a:spLocks/>
          </p:cNvSpPr>
          <p:nvPr/>
        </p:nvSpPr>
        <p:spPr>
          <a:xfrm>
            <a:off x="398139" y="303039"/>
            <a:ext cx="8745861" cy="461665"/>
          </a:xfrm>
          <a:prstGeom prst="rect">
            <a:avLst/>
          </a:prstGeom>
          <a:solidFill>
            <a:srgbClr val="0070C0"/>
          </a:solidFill>
          <a:ln>
            <a:solidFill>
              <a:schemeClr val="accent1"/>
            </a:solidFill>
          </a:ln>
        </p:spPr>
        <p:txBody>
          <a:bodyPr wrap="square" rtlCol="0">
            <a:spAutoFit/>
          </a:bodyPr>
          <a:lstStyle>
            <a:defPPr>
              <a:defRPr lang="pt-BR"/>
            </a:defPPr>
            <a:lvl1pPr>
              <a:defRPr sz="2400" b="1">
                <a:solidFill>
                  <a:schemeClr val="bg1"/>
                </a:solidFill>
                <a:latin typeface="Arial" pitchFamily="34" charset="0"/>
                <a:cs typeface="Arial" pitchFamily="34" charset="0"/>
              </a:defRPr>
            </a:lvl1pPr>
          </a:lstStyle>
          <a:p>
            <a:r>
              <a:rPr lang="pt-BR" dirty="0"/>
              <a:t>Ranking Construtoras</a:t>
            </a:r>
          </a:p>
        </p:txBody>
      </p:sp>
    </p:spTree>
    <p:extLst>
      <p:ext uri="{BB962C8B-B14F-4D97-AF65-F5344CB8AC3E}">
        <p14:creationId xmlns:p14="http://schemas.microsoft.com/office/powerpoint/2010/main" val="77943990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611560" y="404664"/>
            <a:ext cx="8267129" cy="461665"/>
          </a:xfrm>
          <a:prstGeom prst="rect">
            <a:avLst/>
          </a:prstGeom>
          <a:solidFill>
            <a:srgbClr val="0070C0"/>
          </a:solidFill>
          <a:ln>
            <a:solidFill>
              <a:schemeClr val="accent1"/>
            </a:solidFill>
          </a:ln>
        </p:spPr>
        <p:txBody>
          <a:bodyPr wrap="square" rtlCol="0">
            <a:spAutoFit/>
          </a:bodyPr>
          <a:lstStyle/>
          <a:p>
            <a:r>
              <a:rPr lang="pt-BR" sz="2400" b="1" dirty="0" smtClean="0">
                <a:solidFill>
                  <a:schemeClr val="bg1"/>
                </a:solidFill>
                <a:latin typeface="Arial" pitchFamily="34" charset="0"/>
                <a:cs typeface="Arial" pitchFamily="34" charset="0"/>
              </a:rPr>
              <a:t>Fluxos de Atendimento - Condomínio</a:t>
            </a:r>
            <a:endParaRPr lang="pt-BR" sz="2400" b="1" dirty="0">
              <a:solidFill>
                <a:schemeClr val="bg1"/>
              </a:solidFill>
              <a:latin typeface="Arial" pitchFamily="34" charset="0"/>
              <a:cs typeface="Arial" pitchFamily="34" charset="0"/>
            </a:endParaRPr>
          </a:p>
        </p:txBody>
      </p:sp>
      <p:graphicFrame>
        <p:nvGraphicFramePr>
          <p:cNvPr id="5" name="Group 437"/>
          <p:cNvGraphicFramePr>
            <a:graphicFrameLocks noGrp="1"/>
          </p:cNvGraphicFramePr>
          <p:nvPr>
            <p:ph idx="4294967295"/>
            <p:extLst>
              <p:ext uri="{D42A27DB-BD31-4B8C-83A1-F6EECF244321}">
                <p14:modId xmlns:p14="http://schemas.microsoft.com/office/powerpoint/2010/main" val="1291678623"/>
              </p:ext>
            </p:extLst>
          </p:nvPr>
        </p:nvGraphicFramePr>
        <p:xfrm>
          <a:off x="611560" y="908720"/>
          <a:ext cx="8229600" cy="2260982"/>
        </p:xfrm>
        <a:graphic>
          <a:graphicData uri="http://schemas.openxmlformats.org/drawingml/2006/table">
            <a:tbl>
              <a:tblPr/>
              <a:tblGrid>
                <a:gridCol w="401638"/>
                <a:gridCol w="1695450"/>
                <a:gridCol w="4357687"/>
                <a:gridCol w="1774825"/>
              </a:tblGrid>
              <a:tr h="340742">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pt-BR" sz="1200" b="0" i="0" u="none" strike="noStrike" cap="none" normalizeH="0" baseline="0" dirty="0" smtClean="0">
                        <a:ln>
                          <a:noFill/>
                        </a:ln>
                        <a:solidFill>
                          <a:schemeClr val="tx1"/>
                        </a:solidFill>
                        <a:effectLst>
                          <a:outerShdw blurRad="38100" dist="38100" dir="2700000" algn="tl">
                            <a:srgbClr val="000000"/>
                          </a:outerShdw>
                        </a:effectLst>
                        <a:latin typeface="Garamond" panose="02020404030301010803"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MOTIVO</a:t>
                      </a:r>
                      <a:endParaRPr kumimoji="0" lang="pt-B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DESCRIÇÃO</a:t>
                      </a:r>
                      <a:endParaRPr kumimoji="0" lang="pt-B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DIRECIONAMENTO</a:t>
                      </a:r>
                      <a:endParaRPr kumimoji="0" lang="pt-B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9652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CONDOMÍNIO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200" b="0" i="0" u="sng"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Situações do </a:t>
                      </a:r>
                      <a:r>
                        <a:rPr kumimoji="0" lang="pt-BR" sz="1200" b="1" i="0" u="sng"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lado de dentro</a:t>
                      </a:r>
                      <a:r>
                        <a:rPr kumimoji="0" lang="pt-BR" sz="1200" b="0" i="0" u="sng"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 do empreendimento</a:t>
                      </a:r>
                      <a:r>
                        <a:rPr kumimoji="0" lang="pt-B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condomínio/prédio: elevador, </a:t>
                      </a:r>
                      <a:r>
                        <a:rPr kumimoji="0" lang="pt-B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valor </a:t>
                      </a:r>
                      <a:r>
                        <a:rPr kumimoji="0" lang="pt-B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 taxa de condomínio, extintor, mangueira, corrimão, Inadimplência da taxa de condomínio, problema com vizinho, síndico, administradora, barulho, estacionamento, caixa de correio, portaria, salão de festa, parquinho, animais, antena de TV, portão, lixo, limpeza de área comum, iluminação, caixa d'água.</a:t>
                      </a:r>
                      <a:endParaRPr kumimoji="0" lang="pt-BR"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sng"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Situações do </a:t>
                      </a:r>
                      <a:r>
                        <a:rPr kumimoji="0" lang="pt-BR" sz="1200" b="1" i="0" u="sng"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lado de fora</a:t>
                      </a:r>
                      <a:r>
                        <a:rPr kumimoji="0" lang="pt-BR" sz="1200" b="0" i="0" u="sng"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kumimoji="0" lang="pt-B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 empreendimento/ condomínio/prédio: calçada pública nas testadas do empreendimento.</a:t>
                      </a:r>
                      <a:endParaRPr kumimoji="0" lang="pt-BR" sz="12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GIDUR de vinculação</a:t>
                      </a:r>
                      <a:endParaRPr kumimoji="0" lang="pt-B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8" name="AutoShape 45"/>
          <p:cNvSpPr>
            <a:spLocks noChangeArrowheads="1"/>
          </p:cNvSpPr>
          <p:nvPr/>
        </p:nvSpPr>
        <p:spPr bwMode="auto">
          <a:xfrm>
            <a:off x="6300142" y="4148138"/>
            <a:ext cx="1800225" cy="503237"/>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endParaRPr lang="pt-BR">
              <a:solidFill>
                <a:schemeClr val="bg1"/>
              </a:solidFill>
            </a:endParaRPr>
          </a:p>
        </p:txBody>
      </p:sp>
      <p:sp>
        <p:nvSpPr>
          <p:cNvPr id="39" name="AutoShape 6"/>
          <p:cNvSpPr>
            <a:spLocks noChangeArrowheads="1"/>
          </p:cNvSpPr>
          <p:nvPr/>
        </p:nvSpPr>
        <p:spPr bwMode="auto">
          <a:xfrm>
            <a:off x="971575" y="4917033"/>
            <a:ext cx="1800225" cy="358775"/>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endParaRPr lang="pt-BR">
              <a:solidFill>
                <a:schemeClr val="bg1"/>
              </a:solidFill>
            </a:endParaRPr>
          </a:p>
        </p:txBody>
      </p:sp>
      <p:sp>
        <p:nvSpPr>
          <p:cNvPr id="40" name="Text Box 7"/>
          <p:cNvSpPr txBox="1">
            <a:spLocks noChangeArrowheads="1"/>
          </p:cNvSpPr>
          <p:nvPr/>
        </p:nvSpPr>
        <p:spPr bwMode="auto">
          <a:xfrm>
            <a:off x="1019200" y="4904333"/>
            <a:ext cx="1728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a:spcBef>
                <a:spcPct val="50000"/>
              </a:spcBef>
            </a:pPr>
            <a:r>
              <a:rPr lang="pt-BR" sz="1000" b="1" dirty="0">
                <a:solidFill>
                  <a:srgbClr val="0070C0"/>
                </a:solidFill>
              </a:rPr>
              <a:t>SAC/OUVIDORIA RECEBE RECLAMAÇÃO</a:t>
            </a:r>
          </a:p>
        </p:txBody>
      </p:sp>
      <p:sp>
        <p:nvSpPr>
          <p:cNvPr id="42" name="Text Box 41"/>
          <p:cNvSpPr txBox="1">
            <a:spLocks noChangeArrowheads="1"/>
          </p:cNvSpPr>
          <p:nvPr/>
        </p:nvSpPr>
        <p:spPr bwMode="auto">
          <a:xfrm>
            <a:off x="6317605" y="4268788"/>
            <a:ext cx="1728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a:spcBef>
                <a:spcPct val="50000"/>
              </a:spcBef>
            </a:pPr>
            <a:r>
              <a:rPr lang="pt-BR" sz="1000" b="1" dirty="0">
                <a:solidFill>
                  <a:srgbClr val="0070C0"/>
                </a:solidFill>
              </a:rPr>
              <a:t>SÍNDICO</a:t>
            </a:r>
          </a:p>
        </p:txBody>
      </p:sp>
      <p:sp>
        <p:nvSpPr>
          <p:cNvPr id="43" name="AutoShape 42"/>
          <p:cNvSpPr>
            <a:spLocks noChangeArrowheads="1"/>
          </p:cNvSpPr>
          <p:nvPr/>
        </p:nvSpPr>
        <p:spPr bwMode="auto">
          <a:xfrm>
            <a:off x="3131790" y="4581128"/>
            <a:ext cx="1800225" cy="1079500"/>
          </a:xfrm>
          <a:prstGeom prst="flowChartSor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endParaRPr lang="pt-BR">
              <a:solidFill>
                <a:schemeClr val="bg1"/>
              </a:solidFill>
            </a:endParaRPr>
          </a:p>
        </p:txBody>
      </p:sp>
      <p:sp>
        <p:nvSpPr>
          <p:cNvPr id="44" name="AutoShape 46"/>
          <p:cNvSpPr>
            <a:spLocks noChangeArrowheads="1"/>
          </p:cNvSpPr>
          <p:nvPr/>
        </p:nvSpPr>
        <p:spPr bwMode="auto">
          <a:xfrm>
            <a:off x="6300142" y="3563470"/>
            <a:ext cx="1800225" cy="503238"/>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endParaRPr lang="pt-BR">
              <a:solidFill>
                <a:schemeClr val="bg1"/>
              </a:solidFill>
            </a:endParaRPr>
          </a:p>
        </p:txBody>
      </p:sp>
      <p:sp>
        <p:nvSpPr>
          <p:cNvPr id="45" name="Text Box 47"/>
          <p:cNvSpPr txBox="1">
            <a:spLocks noChangeArrowheads="1"/>
          </p:cNvSpPr>
          <p:nvPr/>
        </p:nvSpPr>
        <p:spPr bwMode="auto">
          <a:xfrm>
            <a:off x="6317605" y="3684120"/>
            <a:ext cx="1728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a:spcBef>
                <a:spcPct val="50000"/>
              </a:spcBef>
            </a:pPr>
            <a:r>
              <a:rPr lang="pt-BR" sz="1000" b="1" dirty="0">
                <a:solidFill>
                  <a:srgbClr val="0070C0"/>
                </a:solidFill>
              </a:rPr>
              <a:t>BENEFICIÁRIO</a:t>
            </a:r>
          </a:p>
        </p:txBody>
      </p:sp>
      <p:sp>
        <p:nvSpPr>
          <p:cNvPr id="46" name="AutoShape 48"/>
          <p:cNvSpPr>
            <a:spLocks noChangeArrowheads="1"/>
          </p:cNvSpPr>
          <p:nvPr/>
        </p:nvSpPr>
        <p:spPr bwMode="auto">
          <a:xfrm>
            <a:off x="6300142" y="4718518"/>
            <a:ext cx="1800225" cy="503237"/>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endParaRPr lang="pt-BR">
              <a:solidFill>
                <a:schemeClr val="bg1"/>
              </a:solidFill>
            </a:endParaRPr>
          </a:p>
        </p:txBody>
      </p:sp>
      <p:sp>
        <p:nvSpPr>
          <p:cNvPr id="47" name="Text Box 49"/>
          <p:cNvSpPr txBox="1">
            <a:spLocks noChangeArrowheads="1"/>
          </p:cNvSpPr>
          <p:nvPr/>
        </p:nvSpPr>
        <p:spPr bwMode="auto">
          <a:xfrm>
            <a:off x="6317605" y="4850280"/>
            <a:ext cx="1728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a:spcBef>
                <a:spcPct val="50000"/>
              </a:spcBef>
            </a:pPr>
            <a:r>
              <a:rPr lang="pt-BR" sz="1000" b="1" dirty="0">
                <a:solidFill>
                  <a:srgbClr val="0070C0"/>
                </a:solidFill>
              </a:rPr>
              <a:t>PREFEITURA</a:t>
            </a:r>
          </a:p>
        </p:txBody>
      </p:sp>
      <p:sp>
        <p:nvSpPr>
          <p:cNvPr id="48" name="Text Box 9"/>
          <p:cNvSpPr txBox="1">
            <a:spLocks noChangeArrowheads="1"/>
          </p:cNvSpPr>
          <p:nvPr/>
        </p:nvSpPr>
        <p:spPr bwMode="auto">
          <a:xfrm>
            <a:off x="3203227" y="4912915"/>
            <a:ext cx="17287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a:spcBef>
                <a:spcPct val="50000"/>
              </a:spcBef>
            </a:pPr>
            <a:r>
              <a:rPr lang="pt-BR" sz="1000" b="1" dirty="0">
                <a:solidFill>
                  <a:srgbClr val="0070C0"/>
                </a:solidFill>
              </a:rPr>
              <a:t>GIDUR ( TTS)</a:t>
            </a:r>
          </a:p>
        </p:txBody>
      </p:sp>
      <p:sp>
        <p:nvSpPr>
          <p:cNvPr id="49" name="Text Box 50"/>
          <p:cNvSpPr txBox="1">
            <a:spLocks noChangeArrowheads="1"/>
          </p:cNvSpPr>
          <p:nvPr/>
        </p:nvSpPr>
        <p:spPr bwMode="auto">
          <a:xfrm>
            <a:off x="3131790" y="5062140"/>
            <a:ext cx="1728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a:spcBef>
                <a:spcPct val="50000"/>
              </a:spcBef>
            </a:pPr>
            <a:r>
              <a:rPr lang="pt-BR" sz="1000" b="1" dirty="0">
                <a:solidFill>
                  <a:srgbClr val="0070C0"/>
                </a:solidFill>
              </a:rPr>
              <a:t>QUALIFICA E ORIENTA</a:t>
            </a:r>
          </a:p>
        </p:txBody>
      </p:sp>
      <p:sp>
        <p:nvSpPr>
          <p:cNvPr id="50" name="AutoShape 51"/>
          <p:cNvSpPr>
            <a:spLocks noChangeArrowheads="1"/>
          </p:cNvSpPr>
          <p:nvPr/>
        </p:nvSpPr>
        <p:spPr bwMode="auto">
          <a:xfrm>
            <a:off x="4848613" y="3974800"/>
            <a:ext cx="947498" cy="390304"/>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endParaRPr lang="pt-BR">
              <a:solidFill>
                <a:schemeClr val="bg1"/>
              </a:solidFill>
            </a:endParaRPr>
          </a:p>
        </p:txBody>
      </p:sp>
      <p:sp>
        <p:nvSpPr>
          <p:cNvPr id="51" name="Text Box 52"/>
          <p:cNvSpPr txBox="1">
            <a:spLocks noChangeArrowheads="1"/>
          </p:cNvSpPr>
          <p:nvPr/>
        </p:nvSpPr>
        <p:spPr bwMode="auto">
          <a:xfrm>
            <a:off x="4272351" y="4029473"/>
            <a:ext cx="1728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a:spcBef>
                <a:spcPct val="50000"/>
              </a:spcBef>
            </a:pPr>
            <a:r>
              <a:rPr lang="pt-BR" sz="1000" b="1" dirty="0">
                <a:solidFill>
                  <a:srgbClr val="0070C0"/>
                </a:solidFill>
              </a:rPr>
              <a:t>FAIXA I</a:t>
            </a:r>
          </a:p>
        </p:txBody>
      </p:sp>
      <p:sp>
        <p:nvSpPr>
          <p:cNvPr id="52" name="AutoShape 53"/>
          <p:cNvSpPr>
            <a:spLocks noChangeArrowheads="1"/>
          </p:cNvSpPr>
          <p:nvPr/>
        </p:nvSpPr>
        <p:spPr bwMode="auto">
          <a:xfrm>
            <a:off x="6300167" y="6238130"/>
            <a:ext cx="1800225" cy="503238"/>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endParaRPr lang="pt-BR">
              <a:solidFill>
                <a:schemeClr val="bg1"/>
              </a:solidFill>
            </a:endParaRPr>
          </a:p>
        </p:txBody>
      </p:sp>
      <p:sp>
        <p:nvSpPr>
          <p:cNvPr id="53" name="Text Box 54"/>
          <p:cNvSpPr txBox="1">
            <a:spLocks noChangeArrowheads="1"/>
          </p:cNvSpPr>
          <p:nvPr/>
        </p:nvSpPr>
        <p:spPr bwMode="auto">
          <a:xfrm>
            <a:off x="6317630" y="6358780"/>
            <a:ext cx="1728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a:spcBef>
                <a:spcPct val="50000"/>
              </a:spcBef>
            </a:pPr>
            <a:r>
              <a:rPr lang="pt-BR" sz="1000" b="1" dirty="0">
                <a:solidFill>
                  <a:srgbClr val="0070C0"/>
                </a:solidFill>
              </a:rPr>
              <a:t>SÍNDICO</a:t>
            </a:r>
          </a:p>
        </p:txBody>
      </p:sp>
      <p:sp>
        <p:nvSpPr>
          <p:cNvPr id="54" name="AutoShape 55"/>
          <p:cNvSpPr>
            <a:spLocks noChangeArrowheads="1"/>
          </p:cNvSpPr>
          <p:nvPr/>
        </p:nvSpPr>
        <p:spPr bwMode="auto">
          <a:xfrm>
            <a:off x="6300167" y="5662067"/>
            <a:ext cx="1800225" cy="503237"/>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endParaRPr lang="pt-BR">
              <a:solidFill>
                <a:schemeClr val="bg1"/>
              </a:solidFill>
            </a:endParaRPr>
          </a:p>
        </p:txBody>
      </p:sp>
      <p:sp>
        <p:nvSpPr>
          <p:cNvPr id="55" name="Text Box 56"/>
          <p:cNvSpPr txBox="1">
            <a:spLocks noChangeArrowheads="1"/>
          </p:cNvSpPr>
          <p:nvPr/>
        </p:nvSpPr>
        <p:spPr bwMode="auto">
          <a:xfrm>
            <a:off x="6317630" y="5782717"/>
            <a:ext cx="1728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a:spcBef>
                <a:spcPct val="50000"/>
              </a:spcBef>
            </a:pPr>
            <a:r>
              <a:rPr lang="pt-BR" sz="1000" b="1" dirty="0">
                <a:solidFill>
                  <a:srgbClr val="0070C0"/>
                </a:solidFill>
              </a:rPr>
              <a:t>BENEFICIÁRIO</a:t>
            </a:r>
          </a:p>
        </p:txBody>
      </p:sp>
      <p:sp>
        <p:nvSpPr>
          <p:cNvPr id="65" name="Line 70"/>
          <p:cNvSpPr>
            <a:spLocks noChangeShapeType="1"/>
          </p:cNvSpPr>
          <p:nvPr/>
        </p:nvSpPr>
        <p:spPr bwMode="auto">
          <a:xfrm rot="10800000" flipH="1">
            <a:off x="5807108" y="414908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endParaRPr lang="pt-BR">
              <a:solidFill>
                <a:schemeClr val="bg1"/>
              </a:solidFill>
            </a:endParaRPr>
          </a:p>
        </p:txBody>
      </p:sp>
      <p:sp>
        <p:nvSpPr>
          <p:cNvPr id="66" name="Line 71"/>
          <p:cNvSpPr>
            <a:spLocks noChangeShapeType="1"/>
          </p:cNvSpPr>
          <p:nvPr/>
        </p:nvSpPr>
        <p:spPr bwMode="auto">
          <a:xfrm rot="10800000" flipH="1">
            <a:off x="5823006" y="61368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endParaRPr lang="pt-BR">
              <a:solidFill>
                <a:schemeClr val="bg1"/>
              </a:solidFill>
            </a:endParaRPr>
          </a:p>
        </p:txBody>
      </p:sp>
      <p:sp>
        <p:nvSpPr>
          <p:cNvPr id="69" name="AutoShape 51"/>
          <p:cNvSpPr>
            <a:spLocks noChangeArrowheads="1"/>
          </p:cNvSpPr>
          <p:nvPr/>
        </p:nvSpPr>
        <p:spPr bwMode="auto">
          <a:xfrm>
            <a:off x="4859610" y="5920777"/>
            <a:ext cx="947498" cy="390304"/>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endParaRPr lang="pt-BR">
              <a:solidFill>
                <a:schemeClr val="bg1"/>
              </a:solidFill>
            </a:endParaRPr>
          </a:p>
        </p:txBody>
      </p:sp>
      <p:sp>
        <p:nvSpPr>
          <p:cNvPr id="70" name="Text Box 52"/>
          <p:cNvSpPr txBox="1">
            <a:spLocks noChangeArrowheads="1"/>
          </p:cNvSpPr>
          <p:nvPr/>
        </p:nvSpPr>
        <p:spPr bwMode="auto">
          <a:xfrm>
            <a:off x="4470821" y="5975450"/>
            <a:ext cx="172878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a:spcBef>
                <a:spcPct val="50000"/>
              </a:spcBef>
            </a:pPr>
            <a:r>
              <a:rPr lang="pt-BR" sz="1000" b="1" dirty="0">
                <a:solidFill>
                  <a:srgbClr val="0070C0"/>
                </a:solidFill>
              </a:rPr>
              <a:t>FAIXA </a:t>
            </a:r>
            <a:r>
              <a:rPr lang="pt-BR" sz="1000" b="1" dirty="0" smtClean="0">
                <a:solidFill>
                  <a:srgbClr val="0070C0"/>
                </a:solidFill>
              </a:rPr>
              <a:t>II e  </a:t>
            </a:r>
            <a:r>
              <a:rPr lang="pt-BR" sz="1000" b="1" dirty="0">
                <a:solidFill>
                  <a:srgbClr val="0070C0"/>
                </a:solidFill>
              </a:rPr>
              <a:t> </a:t>
            </a:r>
            <a:r>
              <a:rPr lang="pt-BR" sz="1000" b="1" dirty="0" smtClean="0">
                <a:solidFill>
                  <a:srgbClr val="0070C0"/>
                </a:solidFill>
              </a:rPr>
              <a:t>III</a:t>
            </a:r>
          </a:p>
        </p:txBody>
      </p:sp>
      <p:sp>
        <p:nvSpPr>
          <p:cNvPr id="71" name="Line 70"/>
          <p:cNvSpPr>
            <a:spLocks noChangeShapeType="1"/>
          </p:cNvSpPr>
          <p:nvPr/>
        </p:nvSpPr>
        <p:spPr bwMode="auto">
          <a:xfrm rot="10800000" flipH="1">
            <a:off x="4056450" y="4148138"/>
            <a:ext cx="738187" cy="4329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endParaRPr lang="pt-BR">
              <a:solidFill>
                <a:schemeClr val="bg1"/>
              </a:solidFill>
            </a:endParaRPr>
          </a:p>
        </p:txBody>
      </p:sp>
      <p:sp>
        <p:nvSpPr>
          <p:cNvPr id="72" name="Line 70"/>
          <p:cNvSpPr>
            <a:spLocks noChangeShapeType="1"/>
          </p:cNvSpPr>
          <p:nvPr/>
        </p:nvSpPr>
        <p:spPr bwMode="auto">
          <a:xfrm rot="10800000" flipH="1" flipV="1">
            <a:off x="4031902" y="5672334"/>
            <a:ext cx="762735" cy="4209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endParaRPr lang="pt-BR">
              <a:solidFill>
                <a:schemeClr val="bg1"/>
              </a:solidFill>
            </a:endParaRPr>
          </a:p>
        </p:txBody>
      </p:sp>
      <p:sp>
        <p:nvSpPr>
          <p:cNvPr id="73" name="Line 70"/>
          <p:cNvSpPr>
            <a:spLocks noChangeShapeType="1"/>
          </p:cNvSpPr>
          <p:nvPr/>
        </p:nvSpPr>
        <p:spPr bwMode="auto">
          <a:xfrm rot="10800000" flipH="1">
            <a:off x="2771800" y="511207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pt-B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endParaRPr lang="pt-BR">
              <a:solidFill>
                <a:schemeClr val="bg1"/>
              </a:solidFill>
            </a:endParaRPr>
          </a:p>
        </p:txBody>
      </p:sp>
    </p:spTree>
    <p:extLst>
      <p:ext uri="{BB962C8B-B14F-4D97-AF65-F5344CB8AC3E}">
        <p14:creationId xmlns:p14="http://schemas.microsoft.com/office/powerpoint/2010/main" val="31224949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611560" y="404664"/>
            <a:ext cx="8267129" cy="461665"/>
          </a:xfrm>
          <a:prstGeom prst="rect">
            <a:avLst/>
          </a:prstGeom>
          <a:solidFill>
            <a:srgbClr val="0070C0"/>
          </a:solidFill>
          <a:ln>
            <a:solidFill>
              <a:schemeClr val="accent1"/>
            </a:solidFill>
          </a:ln>
        </p:spPr>
        <p:txBody>
          <a:bodyPr wrap="square" rtlCol="0">
            <a:spAutoFit/>
          </a:bodyPr>
          <a:lstStyle/>
          <a:p>
            <a:r>
              <a:rPr lang="pt-BR" sz="2400" b="1" dirty="0" smtClean="0">
                <a:solidFill>
                  <a:schemeClr val="bg1"/>
                </a:solidFill>
                <a:latin typeface="Arial" pitchFamily="34" charset="0"/>
                <a:cs typeface="Arial" pitchFamily="34" charset="0"/>
              </a:rPr>
              <a:t>SEGUROS</a:t>
            </a:r>
            <a:endParaRPr lang="pt-BR" sz="2400" b="1" dirty="0">
              <a:solidFill>
                <a:schemeClr val="bg1"/>
              </a:solidFill>
              <a:latin typeface="Arial" pitchFamily="34" charset="0"/>
              <a:cs typeface="Arial" pitchFamily="34" charset="0"/>
            </a:endParaRPr>
          </a:p>
        </p:txBody>
      </p:sp>
      <p:sp>
        <p:nvSpPr>
          <p:cNvPr id="24" name="AutoShape 29"/>
          <p:cNvSpPr>
            <a:spLocks noChangeArrowheads="1"/>
          </p:cNvSpPr>
          <p:nvPr/>
        </p:nvSpPr>
        <p:spPr bwMode="auto">
          <a:xfrm>
            <a:off x="3492500" y="8180635"/>
            <a:ext cx="935038" cy="2889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chemeClr val="bg1"/>
              </a:solidFill>
            </a:endParaRPr>
          </a:p>
        </p:txBody>
      </p:sp>
      <p:sp>
        <p:nvSpPr>
          <p:cNvPr id="25" name="Text Box 30"/>
          <p:cNvSpPr txBox="1">
            <a:spLocks noChangeArrowheads="1"/>
          </p:cNvSpPr>
          <p:nvPr/>
        </p:nvSpPr>
        <p:spPr bwMode="auto">
          <a:xfrm>
            <a:off x="3468688" y="8201273"/>
            <a:ext cx="974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sz="1000" b="1">
                <a:solidFill>
                  <a:schemeClr val="bg1"/>
                </a:solidFill>
              </a:rPr>
              <a:t>FIM</a:t>
            </a:r>
          </a:p>
        </p:txBody>
      </p:sp>
      <p:sp>
        <p:nvSpPr>
          <p:cNvPr id="26" name="Line 31"/>
          <p:cNvSpPr>
            <a:spLocks noChangeShapeType="1"/>
          </p:cNvSpPr>
          <p:nvPr/>
        </p:nvSpPr>
        <p:spPr bwMode="auto">
          <a:xfrm>
            <a:off x="3963988" y="771549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solidFill>
                <a:schemeClr val="bg1"/>
              </a:solidFill>
            </a:endParaRPr>
          </a:p>
        </p:txBody>
      </p:sp>
      <p:pic>
        <p:nvPicPr>
          <p:cNvPr id="2" name="Imagem 1"/>
          <p:cNvPicPr>
            <a:picLocks noChangeAspect="1"/>
          </p:cNvPicPr>
          <p:nvPr/>
        </p:nvPicPr>
        <p:blipFill>
          <a:blip r:embed="rId2"/>
          <a:stretch>
            <a:fillRect/>
          </a:stretch>
        </p:blipFill>
        <p:spPr>
          <a:xfrm>
            <a:off x="1259632" y="1033895"/>
            <a:ext cx="6696744" cy="5164753"/>
          </a:xfrm>
          <a:prstGeom prst="rect">
            <a:avLst/>
          </a:prstGeom>
        </p:spPr>
      </p:pic>
    </p:spTree>
    <p:extLst>
      <p:ext uri="{BB962C8B-B14F-4D97-AF65-F5344CB8AC3E}">
        <p14:creationId xmlns:p14="http://schemas.microsoft.com/office/powerpoint/2010/main" val="1948683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07" name="Group 59"/>
          <p:cNvGraphicFramePr>
            <a:graphicFrameLocks noGrp="1"/>
          </p:cNvGraphicFramePr>
          <p:nvPr>
            <p:extLst/>
          </p:nvPr>
        </p:nvGraphicFramePr>
        <p:xfrm>
          <a:off x="1353295" y="4869160"/>
          <a:ext cx="6188075" cy="1728788"/>
        </p:xfrm>
        <a:graphic>
          <a:graphicData uri="http://schemas.openxmlformats.org/drawingml/2006/table">
            <a:tbl>
              <a:tblPr/>
              <a:tblGrid>
                <a:gridCol w="1439862"/>
                <a:gridCol w="2952750"/>
                <a:gridCol w="1795463"/>
              </a:tblGrid>
              <a:tr h="3857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100" b="1"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Tahoma" panose="020B0604030504040204" pitchFamily="34" charset="0"/>
                        </a:rPr>
                        <a:t>MOTIVO</a:t>
                      </a:r>
                      <a:endParaRPr kumimoji="0" lang="pt-BR" sz="11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100" b="1"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Tahoma" panose="020B0604030504040204" pitchFamily="34" charset="0"/>
                        </a:rPr>
                        <a:t>DESCRIÇÃO</a:t>
                      </a:r>
                      <a:endParaRPr kumimoji="0" lang="pt-BR" sz="11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100" b="1"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ahoma" panose="020B0604030504040204" pitchFamily="34" charset="0"/>
                        </a:rPr>
                        <a:t>DIRECIONAMENTO</a:t>
                      </a:r>
                      <a:endParaRPr kumimoji="0" lang="pt-BR" sz="11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1343025">
                <a:tc>
                  <a:txBody>
                    <a:bodyPr/>
                    <a:lstStyle>
                      <a:lvl1pPr marL="342900" indent="-342900">
                        <a:spcBef>
                          <a:spcPct val="20000"/>
                        </a:spcBef>
                        <a:defRPr sz="2800">
                          <a:solidFill>
                            <a:schemeClr val="tx1"/>
                          </a:solidFill>
                          <a:latin typeface="Arial" panose="020B0604020202020204" pitchFamily="34" charset="0"/>
                        </a:defRPr>
                      </a:lvl1pPr>
                      <a:lvl2pPr marL="800100" indent="-342900">
                        <a:spcBef>
                          <a:spcPct val="20000"/>
                        </a:spcBef>
                        <a:defRPr sz="2400">
                          <a:solidFill>
                            <a:schemeClr val="tx1"/>
                          </a:solidFill>
                          <a:latin typeface="Arial" panose="020B0604020202020204" pitchFamily="34" charset="0"/>
                        </a:defRPr>
                      </a:lvl2pPr>
                      <a:lvl3pPr marL="1257300" indent="-342900">
                        <a:spcBef>
                          <a:spcPct val="20000"/>
                        </a:spcBef>
                        <a:defRPr sz="2000">
                          <a:solidFill>
                            <a:schemeClr val="tx1"/>
                          </a:solidFill>
                          <a:latin typeface="Arial" panose="020B0604020202020204" pitchFamily="34" charset="0"/>
                        </a:defRPr>
                      </a:lvl3pPr>
                      <a:lvl4pPr marL="1714500" indent="-342900">
                        <a:spcBef>
                          <a:spcPct val="20000"/>
                        </a:spcBef>
                        <a:defRPr>
                          <a:solidFill>
                            <a:schemeClr val="tx1"/>
                          </a:solidFill>
                          <a:latin typeface="Arial" panose="020B0604020202020204" pitchFamily="34" charset="0"/>
                        </a:defRPr>
                      </a:lvl4pPr>
                      <a:lvl5pPr marL="2171700" indent="-342900">
                        <a:spcBef>
                          <a:spcPct val="20000"/>
                        </a:spcBef>
                        <a:defRPr>
                          <a:solidFill>
                            <a:schemeClr val="tx1"/>
                          </a:solidFill>
                          <a:latin typeface="Arial" panose="020B0604020202020204" pitchFamily="34" charset="0"/>
                        </a:defRPr>
                      </a:lvl5pPr>
                      <a:lvl6pPr marL="2628900" indent="-342900" fontAlgn="base">
                        <a:spcBef>
                          <a:spcPct val="20000"/>
                        </a:spcBef>
                        <a:spcAft>
                          <a:spcPct val="0"/>
                        </a:spcAft>
                        <a:defRPr>
                          <a:solidFill>
                            <a:schemeClr val="tx1"/>
                          </a:solidFill>
                          <a:latin typeface="Arial" panose="020B0604020202020204" pitchFamily="34" charset="0"/>
                        </a:defRPr>
                      </a:lvl6pPr>
                      <a:lvl7pPr marL="3086100" indent="-342900" fontAlgn="base">
                        <a:spcBef>
                          <a:spcPct val="20000"/>
                        </a:spcBef>
                        <a:spcAft>
                          <a:spcPct val="0"/>
                        </a:spcAft>
                        <a:defRPr>
                          <a:solidFill>
                            <a:schemeClr val="tx1"/>
                          </a:solidFill>
                          <a:latin typeface="Arial" panose="020B0604020202020204" pitchFamily="34" charset="0"/>
                        </a:defRPr>
                      </a:lvl7pPr>
                      <a:lvl8pPr marL="3543300" indent="-342900" fontAlgn="base">
                        <a:spcBef>
                          <a:spcPct val="20000"/>
                        </a:spcBef>
                        <a:spcAft>
                          <a:spcPct val="0"/>
                        </a:spcAft>
                        <a:defRPr>
                          <a:solidFill>
                            <a:schemeClr val="tx1"/>
                          </a:solidFill>
                          <a:latin typeface="Arial" panose="020B0604020202020204" pitchFamily="34" charset="0"/>
                        </a:defRPr>
                      </a:lvl8pPr>
                      <a:lvl9pPr marL="4000500" indent="-3429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100" b="1" i="0" u="none" strike="noStrike" cap="none" normalizeH="0" baseline="0" dirty="0" smtClean="0">
                          <a:ln>
                            <a:noFill/>
                          </a:ln>
                          <a:solidFill>
                            <a:schemeClr val="tx1"/>
                          </a:solidFill>
                          <a:effectLst/>
                          <a:latin typeface="Verdana" panose="020B0604030504040204" pitchFamily="34" charset="0"/>
                        </a:rPr>
                        <a:t>SEGURANÇA</a:t>
                      </a:r>
                      <a:r>
                        <a:rPr kumimoji="0" lang="pt-BR" sz="1100" b="0" i="0" u="none" strike="noStrike" cap="none" normalizeH="0" baseline="0" dirty="0" smtClean="0">
                          <a:ln>
                            <a:noFill/>
                          </a:ln>
                          <a:solidFill>
                            <a:schemeClr val="tx1"/>
                          </a:solidFill>
                          <a:effectLst/>
                          <a:latin typeface="Verdana" panose="020B060403050404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pt-BR" sz="1100" b="0" i="0" u="none" strike="noStrike" cap="none" normalizeH="0" baseline="0" smtClean="0">
                          <a:ln>
                            <a:noFill/>
                          </a:ln>
                          <a:solidFill>
                            <a:schemeClr val="tx1"/>
                          </a:solidFill>
                          <a:effectLst/>
                          <a:latin typeface="Verdana" panose="020B0604030504040204" pitchFamily="34" charset="0"/>
                        </a:rPr>
                        <a:t>Tráfico de drogas, prostituição, violência, arma, milícia, pedofilia, roubo, brigas, vandalismo, depredação, quebradeira, jogo de azar (rinha, jogo do bicho, bingo), problemas com vigilância implantada pela CAIXA.</a:t>
                      </a:r>
                      <a:endParaRPr kumimoji="0" lang="pt-BR" sz="1100" b="1" i="0" u="none" strike="noStrike" cap="none" normalizeH="0" baseline="0" smtClean="0">
                        <a:ln>
                          <a:noFill/>
                        </a:ln>
                        <a:solidFill>
                          <a:schemeClr val="tx1"/>
                        </a:solidFill>
                        <a:effectLst/>
                        <a:latin typeface="Verdan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100" b="1"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Tahoma" panose="020B0604030504040204" pitchFamily="34" charset="0"/>
                        </a:rPr>
                        <a:t>GISEG</a:t>
                      </a:r>
                      <a:endParaRPr kumimoji="0" lang="pt-BR" sz="11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00" name="Text Box 52"/>
          <p:cNvSpPr txBox="1">
            <a:spLocks noChangeArrowheads="1"/>
          </p:cNvSpPr>
          <p:nvPr/>
        </p:nvSpPr>
        <p:spPr bwMode="auto">
          <a:xfrm>
            <a:off x="1277095" y="4365104"/>
            <a:ext cx="46254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400" dirty="0"/>
              <a:t>3. Tratamento de </a:t>
            </a:r>
            <a:r>
              <a:rPr lang="pt-BR" sz="2400" dirty="0" smtClean="0"/>
              <a:t>Chamados MCMV</a:t>
            </a:r>
            <a:endParaRPr lang="pt-BR" sz="2400" dirty="0"/>
          </a:p>
        </p:txBody>
      </p:sp>
      <p:sp>
        <p:nvSpPr>
          <p:cNvPr id="2101" name="Text Box 53"/>
          <p:cNvSpPr txBox="1">
            <a:spLocks noChangeArrowheads="1"/>
          </p:cNvSpPr>
          <p:nvPr/>
        </p:nvSpPr>
        <p:spPr bwMode="auto">
          <a:xfrm>
            <a:off x="1277095" y="2427715"/>
            <a:ext cx="60595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400"/>
              <a:t>2. Atuação em situações de Invasões do MCMV</a:t>
            </a:r>
          </a:p>
        </p:txBody>
      </p:sp>
      <p:sp>
        <p:nvSpPr>
          <p:cNvPr id="2102" name="Text Box 54"/>
          <p:cNvSpPr txBox="1">
            <a:spLocks noChangeArrowheads="1"/>
          </p:cNvSpPr>
          <p:nvPr/>
        </p:nvSpPr>
        <p:spPr bwMode="auto">
          <a:xfrm>
            <a:off x="1259632" y="1024018"/>
            <a:ext cx="36715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400"/>
              <a:t>1. Implantação de Vigilância</a:t>
            </a:r>
          </a:p>
        </p:txBody>
      </p:sp>
      <p:sp>
        <p:nvSpPr>
          <p:cNvPr id="2108" name="Text Box 60"/>
          <p:cNvSpPr txBox="1">
            <a:spLocks noChangeArrowheads="1"/>
          </p:cNvSpPr>
          <p:nvPr/>
        </p:nvSpPr>
        <p:spPr bwMode="auto">
          <a:xfrm>
            <a:off x="1348532" y="314844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sz="2400"/>
          </a:p>
        </p:txBody>
      </p:sp>
      <p:sp>
        <p:nvSpPr>
          <p:cNvPr id="2109" name="Text Box 61"/>
          <p:cNvSpPr txBox="1">
            <a:spLocks noChangeArrowheads="1"/>
          </p:cNvSpPr>
          <p:nvPr/>
        </p:nvSpPr>
        <p:spPr bwMode="auto">
          <a:xfrm>
            <a:off x="1350120" y="2867452"/>
            <a:ext cx="64801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pt-BR" sz="1600"/>
              <a:t> Aciona os Órgãos de Segurança Pública - OSP, solicitando apoio junto ao empreendimento invadido ou ameaçado de ser invadido.</a:t>
            </a:r>
          </a:p>
          <a:p>
            <a:pPr>
              <a:buFontTx/>
              <a:buChar char="-"/>
            </a:pPr>
            <a:r>
              <a:rPr lang="pt-BR" sz="1600"/>
              <a:t> Mapeamento aos OSP para identificação de um único canal a quem a CAIXA vai se reportar nas tratativas referentes aos assuntos do MCMV.</a:t>
            </a:r>
          </a:p>
          <a:p>
            <a:r>
              <a:rPr lang="pt-BR" sz="1600"/>
              <a:t>- Nos casos de empreendimento ainda não entregue, acompanhar à SR e Jurídico (se for o caso) para protocolo de notícia crime na Polícia Federal.</a:t>
            </a:r>
          </a:p>
        </p:txBody>
      </p:sp>
      <p:sp>
        <p:nvSpPr>
          <p:cNvPr id="2110" name="Rectangle 62"/>
          <p:cNvSpPr>
            <a:spLocks noChangeArrowheads="1"/>
          </p:cNvSpPr>
          <p:nvPr/>
        </p:nvSpPr>
        <p:spPr bwMode="auto">
          <a:xfrm>
            <a:off x="35496" y="6546830"/>
            <a:ext cx="63711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sz="1600" b="1" i="1" u="sng" dirty="0"/>
              <a:t>Pratique SEGURANÇA - direito e responsabilidade de todos. </a:t>
            </a:r>
            <a:r>
              <a:rPr lang="en-US" sz="1600" b="1" i="1" u="sng" dirty="0"/>
              <a:t>(Art 144 CF).</a:t>
            </a:r>
            <a:r>
              <a:rPr lang="pt-BR" sz="1600" b="1" i="1" u="sng" dirty="0"/>
              <a:t> </a:t>
            </a:r>
          </a:p>
        </p:txBody>
      </p:sp>
      <p:sp>
        <p:nvSpPr>
          <p:cNvPr id="2112" name="Text Box 64"/>
          <p:cNvSpPr txBox="1">
            <a:spLocks noChangeArrowheads="1"/>
          </p:cNvSpPr>
          <p:nvPr/>
        </p:nvSpPr>
        <p:spPr bwMode="auto">
          <a:xfrm>
            <a:off x="1421557" y="1358980"/>
            <a:ext cx="64801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pt-BR" sz="1600" dirty="0"/>
              <a:t> </a:t>
            </a:r>
            <a:r>
              <a:rPr lang="pt-BR" sz="1600" dirty="0" smtClean="0"/>
              <a:t>Negociação CAIXA – CONSTRUTORA.</a:t>
            </a:r>
            <a:endParaRPr lang="pt-BR" sz="1600" dirty="0"/>
          </a:p>
          <a:p>
            <a:pPr>
              <a:buFontTx/>
              <a:buChar char="-"/>
            </a:pPr>
            <a:r>
              <a:rPr lang="pt-BR" sz="1600" dirty="0"/>
              <a:t> </a:t>
            </a:r>
            <a:r>
              <a:rPr lang="pt-BR" sz="1600" dirty="0" smtClean="0"/>
              <a:t>Vigilância da CAIXA – Análise do caso concreto. O </a:t>
            </a:r>
            <a:r>
              <a:rPr lang="pt-BR" sz="1600" dirty="0"/>
              <a:t>quantitativo de vigilância será definido pela GISEG em vistoria no empreendimento. </a:t>
            </a:r>
          </a:p>
        </p:txBody>
      </p:sp>
      <p:sp>
        <p:nvSpPr>
          <p:cNvPr id="12" name="CaixaDeTexto 11"/>
          <p:cNvSpPr txBox="1"/>
          <p:nvPr/>
        </p:nvSpPr>
        <p:spPr>
          <a:xfrm>
            <a:off x="611560" y="404664"/>
            <a:ext cx="8267129" cy="461665"/>
          </a:xfrm>
          <a:prstGeom prst="rect">
            <a:avLst/>
          </a:prstGeom>
          <a:solidFill>
            <a:srgbClr val="0070C0"/>
          </a:solidFill>
          <a:ln>
            <a:solidFill>
              <a:schemeClr val="accent1"/>
            </a:solidFill>
          </a:ln>
        </p:spPr>
        <p:txBody>
          <a:bodyPr wrap="square" rtlCol="0">
            <a:spAutoFit/>
          </a:bodyPr>
          <a:lstStyle/>
          <a:p>
            <a:r>
              <a:rPr lang="pt-BR" sz="2400" b="1" dirty="0" smtClean="0">
                <a:solidFill>
                  <a:schemeClr val="bg1"/>
                </a:solidFill>
                <a:latin typeface="Arial" pitchFamily="34" charset="0"/>
                <a:cs typeface="Arial" pitchFamily="34" charset="0"/>
              </a:rPr>
              <a:t>SEGURANÇA</a:t>
            </a:r>
            <a:endParaRPr lang="pt-B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344669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46" name="Group 174"/>
          <p:cNvGraphicFramePr>
            <a:graphicFrameLocks noGrp="1"/>
          </p:cNvGraphicFramePr>
          <p:nvPr>
            <p:ph sz="half" idx="2"/>
          </p:nvPr>
        </p:nvGraphicFramePr>
        <p:xfrm>
          <a:off x="323850" y="1125538"/>
          <a:ext cx="7343775" cy="5200333"/>
        </p:xfrm>
        <a:graphic>
          <a:graphicData uri="http://schemas.openxmlformats.org/drawingml/2006/table">
            <a:tbl>
              <a:tblPr/>
              <a:tblGrid>
                <a:gridCol w="2519363"/>
                <a:gridCol w="4824412"/>
              </a:tblGrid>
              <a:tr h="37623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MOTIVO</a:t>
                      </a:r>
                      <a:endParaRPr kumimoji="0" lang="pt-B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DESCRIÇÃO</a:t>
                      </a:r>
                      <a:endParaRPr kumimoji="0" lang="pt-B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1784350">
                <a:tc>
                  <a:txBody>
                    <a:bodyPr/>
                    <a:lstStyle>
                      <a:lvl1pPr marL="533400" indent="-533400">
                        <a:spcBef>
                          <a:spcPct val="20000"/>
                        </a:spcBef>
                        <a:defRPr sz="2800">
                          <a:solidFill>
                            <a:schemeClr val="tx1"/>
                          </a:solidFill>
                          <a:latin typeface="Arial" panose="020B0604020202020204" pitchFamily="34" charset="0"/>
                        </a:defRPr>
                      </a:lvl1pPr>
                      <a:lvl2pPr marL="914400" indent="-457200">
                        <a:spcBef>
                          <a:spcPct val="20000"/>
                        </a:spcBef>
                        <a:defRPr sz="2400">
                          <a:solidFill>
                            <a:schemeClr val="tx1"/>
                          </a:solidFill>
                          <a:latin typeface="Arial" panose="020B0604020202020204" pitchFamily="34" charset="0"/>
                        </a:defRPr>
                      </a:lvl2pPr>
                      <a:lvl3pPr marL="1295400" indent="-381000">
                        <a:spcBef>
                          <a:spcPct val="20000"/>
                        </a:spcBef>
                        <a:defRPr sz="2000">
                          <a:solidFill>
                            <a:schemeClr val="tx1"/>
                          </a:solidFill>
                          <a:latin typeface="Arial" panose="020B0604020202020204" pitchFamily="34" charset="0"/>
                        </a:defRPr>
                      </a:lvl3pPr>
                      <a:lvl4pPr marL="1714500" indent="-342900">
                        <a:spcBef>
                          <a:spcPct val="20000"/>
                        </a:spcBef>
                        <a:defRPr>
                          <a:solidFill>
                            <a:schemeClr val="tx1"/>
                          </a:solidFill>
                          <a:latin typeface="Arial" panose="020B0604020202020204" pitchFamily="34" charset="0"/>
                        </a:defRPr>
                      </a:lvl4pPr>
                      <a:lvl5pPr marL="2171700" indent="-342900">
                        <a:spcBef>
                          <a:spcPct val="20000"/>
                        </a:spcBef>
                        <a:defRPr>
                          <a:solidFill>
                            <a:schemeClr val="tx1"/>
                          </a:solidFill>
                          <a:latin typeface="Arial" panose="020B0604020202020204" pitchFamily="34" charset="0"/>
                        </a:defRPr>
                      </a:lvl5pPr>
                      <a:lvl6pPr marL="2628900" indent="-342900" fontAlgn="base">
                        <a:spcBef>
                          <a:spcPct val="20000"/>
                        </a:spcBef>
                        <a:spcAft>
                          <a:spcPct val="0"/>
                        </a:spcAft>
                        <a:defRPr>
                          <a:solidFill>
                            <a:schemeClr val="tx1"/>
                          </a:solidFill>
                          <a:latin typeface="Arial" panose="020B0604020202020204" pitchFamily="34" charset="0"/>
                        </a:defRPr>
                      </a:lvl6pPr>
                      <a:lvl7pPr marL="3086100" indent="-342900" fontAlgn="base">
                        <a:spcBef>
                          <a:spcPct val="20000"/>
                        </a:spcBef>
                        <a:spcAft>
                          <a:spcPct val="0"/>
                        </a:spcAft>
                        <a:defRPr>
                          <a:solidFill>
                            <a:schemeClr val="tx1"/>
                          </a:solidFill>
                          <a:latin typeface="Arial" panose="020B0604020202020204" pitchFamily="34" charset="0"/>
                        </a:defRPr>
                      </a:lvl7pPr>
                      <a:lvl8pPr marL="3543300" indent="-342900" fontAlgn="base">
                        <a:spcBef>
                          <a:spcPct val="20000"/>
                        </a:spcBef>
                        <a:spcAft>
                          <a:spcPct val="0"/>
                        </a:spcAft>
                        <a:defRPr>
                          <a:solidFill>
                            <a:schemeClr val="tx1"/>
                          </a:solidFill>
                          <a:latin typeface="Arial" panose="020B0604020202020204" pitchFamily="34" charset="0"/>
                        </a:defRPr>
                      </a:lvl8pPr>
                      <a:lvl9pPr marL="4000500" indent="-342900" fontAlgn="base">
                        <a:spcBef>
                          <a:spcPct val="20000"/>
                        </a:spcBef>
                        <a:spcAft>
                          <a:spcPct val="0"/>
                        </a:spcAft>
                        <a:defRPr>
                          <a:solidFill>
                            <a:schemeClr val="tx1"/>
                          </a:solidFill>
                          <a:latin typeface="Arial" panose="020B0604020202020204" pitchFamily="34" charset="0"/>
                        </a:defRPr>
                      </a:lvl9p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chemeClr val="tx1"/>
                          </a:solidFill>
                          <a:effectLst/>
                          <a:latin typeface="Arial" panose="020B0604020202020204" pitchFamily="34" charset="0"/>
                          <a:cs typeface="Tahoma" panose="020B0604030504040204" pitchFamily="34" charset="0"/>
                        </a:rPr>
                        <a:t>1. Problemas de arrombamento da residência </a:t>
                      </a: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pt-BR" sz="1200" b="1" i="0" u="none" strike="noStrike" cap="none" normalizeH="0" baseline="0" smtClean="0">
                        <a:ln>
                          <a:noFill/>
                        </a:ln>
                        <a:solidFill>
                          <a:schemeClr val="tx1"/>
                        </a:solidFill>
                        <a:effectLst/>
                        <a:latin typeface="Arial" panose="020B0604020202020204" pitchFamily="34" charset="0"/>
                        <a:cs typeface="Tahoma" panose="020B0604030504040204" pitchFamily="34" charset="0"/>
                      </a:endParaRP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pt-BR" sz="1200" b="1" i="0" u="none" strike="noStrike" cap="none" normalizeH="0" baseline="0" smtClean="0">
                        <a:ln>
                          <a:noFill/>
                        </a:ln>
                        <a:solidFill>
                          <a:schemeClr val="tx1"/>
                        </a:solidFill>
                        <a:effectLst/>
                        <a:latin typeface="Arial" panose="020B0604020202020204" pitchFamily="34" charset="0"/>
                        <a:cs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panose="020B0604020202020204" pitchFamily="34" charset="0"/>
                        </a:rPr>
                        <a:t>Orientar o cliente:</a:t>
                      </a:r>
                    </a:p>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panose="020B0604020202020204" pitchFamily="34" charset="0"/>
                        </a:rPr>
                        <a:t>1. Acrescentar itens de segurança, observando o perfil do cliente, sugerindo instalação de ferrolhos, fechaduras tetra chave, alarmes, grades, cercas elétricas e outros.</a:t>
                      </a:r>
                    </a:p>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panose="020B0604020202020204" pitchFamily="34" charset="0"/>
                        </a:rPr>
                        <a:t>2. Registrar boletim de ocorrência (indicar a polícia mais próxima)</a:t>
                      </a:r>
                    </a:p>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panose="020B0604020202020204" pitchFamily="34" charset="0"/>
                        </a:rPr>
                        <a:t>3. Indicar o número do telefone do disque denúncia daquela localidade.</a:t>
                      </a:r>
                    </a:p>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panose="020B0604020202020204" pitchFamily="34" charset="0"/>
                        </a:rPr>
                        <a:t>4. Protocolar dossiê na Secretaria de Segurança Pública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6625">
                <a:tc>
                  <a:txBody>
                    <a:bodyPr/>
                    <a:lstStyle>
                      <a:lvl1pPr marL="533400" indent="-533400">
                        <a:spcBef>
                          <a:spcPct val="20000"/>
                        </a:spcBef>
                        <a:defRPr sz="2800">
                          <a:solidFill>
                            <a:schemeClr val="tx1"/>
                          </a:solidFill>
                          <a:latin typeface="Arial" panose="020B0604020202020204" pitchFamily="34" charset="0"/>
                        </a:defRPr>
                      </a:lvl1pPr>
                      <a:lvl2pPr marL="914400" indent="-457200">
                        <a:spcBef>
                          <a:spcPct val="20000"/>
                        </a:spcBef>
                        <a:defRPr sz="2400">
                          <a:solidFill>
                            <a:schemeClr val="tx1"/>
                          </a:solidFill>
                          <a:latin typeface="Arial" panose="020B0604020202020204" pitchFamily="34" charset="0"/>
                        </a:defRPr>
                      </a:lvl2pPr>
                      <a:lvl3pPr marL="1295400" indent="-381000">
                        <a:spcBef>
                          <a:spcPct val="20000"/>
                        </a:spcBef>
                        <a:defRPr sz="2000">
                          <a:solidFill>
                            <a:schemeClr val="tx1"/>
                          </a:solidFill>
                          <a:latin typeface="Arial" panose="020B0604020202020204" pitchFamily="34" charset="0"/>
                        </a:defRPr>
                      </a:lvl3pPr>
                      <a:lvl4pPr marL="1714500" indent="-342900">
                        <a:spcBef>
                          <a:spcPct val="20000"/>
                        </a:spcBef>
                        <a:defRPr>
                          <a:solidFill>
                            <a:schemeClr val="tx1"/>
                          </a:solidFill>
                          <a:latin typeface="Arial" panose="020B0604020202020204" pitchFamily="34" charset="0"/>
                        </a:defRPr>
                      </a:lvl4pPr>
                      <a:lvl5pPr marL="2171700" indent="-342900">
                        <a:spcBef>
                          <a:spcPct val="20000"/>
                        </a:spcBef>
                        <a:defRPr>
                          <a:solidFill>
                            <a:schemeClr val="tx1"/>
                          </a:solidFill>
                          <a:latin typeface="Arial" panose="020B0604020202020204" pitchFamily="34" charset="0"/>
                        </a:defRPr>
                      </a:lvl5pPr>
                      <a:lvl6pPr marL="2628900" indent="-342900" fontAlgn="base">
                        <a:spcBef>
                          <a:spcPct val="20000"/>
                        </a:spcBef>
                        <a:spcAft>
                          <a:spcPct val="0"/>
                        </a:spcAft>
                        <a:defRPr>
                          <a:solidFill>
                            <a:schemeClr val="tx1"/>
                          </a:solidFill>
                          <a:latin typeface="Arial" panose="020B0604020202020204" pitchFamily="34" charset="0"/>
                        </a:defRPr>
                      </a:lvl6pPr>
                      <a:lvl7pPr marL="3086100" indent="-342900" fontAlgn="base">
                        <a:spcBef>
                          <a:spcPct val="20000"/>
                        </a:spcBef>
                        <a:spcAft>
                          <a:spcPct val="0"/>
                        </a:spcAft>
                        <a:defRPr>
                          <a:solidFill>
                            <a:schemeClr val="tx1"/>
                          </a:solidFill>
                          <a:latin typeface="Arial" panose="020B0604020202020204" pitchFamily="34" charset="0"/>
                        </a:defRPr>
                      </a:lvl7pPr>
                      <a:lvl8pPr marL="3543300" indent="-342900" fontAlgn="base">
                        <a:spcBef>
                          <a:spcPct val="20000"/>
                        </a:spcBef>
                        <a:spcAft>
                          <a:spcPct val="0"/>
                        </a:spcAft>
                        <a:defRPr>
                          <a:solidFill>
                            <a:schemeClr val="tx1"/>
                          </a:solidFill>
                          <a:latin typeface="Arial" panose="020B0604020202020204" pitchFamily="34" charset="0"/>
                        </a:defRPr>
                      </a:lvl8pPr>
                      <a:lvl9pPr marL="4000500" indent="-342900" fontAlgn="base">
                        <a:spcBef>
                          <a:spcPct val="20000"/>
                        </a:spcBef>
                        <a:spcAft>
                          <a:spcPct val="0"/>
                        </a:spcAft>
                        <a:defRPr>
                          <a:solidFill>
                            <a:schemeClr val="tx1"/>
                          </a:solidFill>
                          <a:latin typeface="Arial" panose="020B0604020202020204" pitchFamily="34" charset="0"/>
                        </a:defRPr>
                      </a:lvl9p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2.        Problemas com vigilância implantada pela CAIXA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Notificar a empresa de vigilância, acompanhar e retornar para o cliente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86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3.     Problemas de tráfico de drogas, prostituição, violência, arma, milícia, pedofilia, roubo, brigas, vandalismo, depredação, quebradeira, jogo de azar (rinha, jogo do bicho, bingo).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panose="020B0604020202020204" pitchFamily="34" charset="0"/>
                        </a:rPr>
                        <a:t>1) Orientar o cliente:</a:t>
                      </a:r>
                    </a:p>
                    <a:p>
                      <a:pPr marL="342900" marR="0" lvl="0" indent="-342900" algn="l" defTabSz="914400" rtl="0" eaLnBrk="1" fontAlgn="base" latinLnBrk="0" hangingPunct="1">
                        <a:lnSpc>
                          <a:spcPct val="100000"/>
                        </a:lnSpc>
                        <a:spcBef>
                          <a:spcPct val="20000"/>
                        </a:spcBef>
                        <a:spcAft>
                          <a:spcPct val="0"/>
                        </a:spcAft>
                        <a:buClrTx/>
                        <a:buSzTx/>
                        <a:buFontTx/>
                        <a:buChar char="-"/>
                        <a:tabLst/>
                      </a:pPr>
                      <a:r>
                        <a:rPr kumimoji="0" lang="pt-BR" sz="1200" b="0" i="0" u="none" strike="noStrike" cap="none" normalizeH="0" baseline="0" smtClean="0">
                          <a:ln>
                            <a:noFill/>
                          </a:ln>
                          <a:solidFill>
                            <a:schemeClr val="tx1"/>
                          </a:solidFill>
                          <a:effectLst/>
                          <a:latin typeface="Arial" panose="020B0604020202020204" pitchFamily="34" charset="0"/>
                        </a:rPr>
                        <a:t>Registro de boletim de ocorrência em nome da associação dos moradores (indicando a polícia mais próxima)</a:t>
                      </a:r>
                    </a:p>
                    <a:p>
                      <a:pPr marL="342900" marR="0" lvl="0" indent="-342900" algn="l" defTabSz="914400" rtl="0" eaLnBrk="1" fontAlgn="base" latinLnBrk="0" hangingPunct="1">
                        <a:lnSpc>
                          <a:spcPct val="100000"/>
                        </a:lnSpc>
                        <a:spcBef>
                          <a:spcPct val="20000"/>
                        </a:spcBef>
                        <a:spcAft>
                          <a:spcPct val="0"/>
                        </a:spcAft>
                        <a:buClrTx/>
                        <a:buSzTx/>
                        <a:buFontTx/>
                        <a:buChar char="-"/>
                        <a:tabLst/>
                      </a:pPr>
                      <a:r>
                        <a:rPr kumimoji="0" lang="pt-BR" sz="1200" b="0" i="0" u="none" strike="noStrike" cap="none" normalizeH="0" baseline="0" smtClean="0">
                          <a:ln>
                            <a:noFill/>
                          </a:ln>
                          <a:solidFill>
                            <a:schemeClr val="tx1"/>
                          </a:solidFill>
                          <a:effectLst/>
                          <a:latin typeface="Arial" panose="020B0604020202020204" pitchFamily="34" charset="0"/>
                        </a:rPr>
                        <a:t>Indicação do telefone do disque denúncia da cidade do cliente</a:t>
                      </a:r>
                    </a:p>
                    <a:p>
                      <a:pPr marL="342900" marR="0" lvl="0" indent="-342900" algn="l" defTabSz="914400" rtl="0" eaLnBrk="1" fontAlgn="base" latinLnBrk="0" hangingPunct="1">
                        <a:lnSpc>
                          <a:spcPct val="100000"/>
                        </a:lnSpc>
                        <a:spcBef>
                          <a:spcPct val="20000"/>
                        </a:spcBef>
                        <a:spcAft>
                          <a:spcPct val="0"/>
                        </a:spcAft>
                        <a:buClrTx/>
                        <a:buSzTx/>
                        <a:buFontTx/>
                        <a:buNone/>
                        <a:tabLst/>
                      </a:pPr>
                      <a:endParaRPr kumimoji="0" lang="pt-BR" sz="1200" b="0" i="0" u="none" strike="noStrike" cap="none" normalizeH="0" baseline="0" smtClean="0">
                        <a:ln>
                          <a:noFill/>
                        </a:ln>
                        <a:solidFill>
                          <a:schemeClr val="tx1"/>
                        </a:solidFill>
                        <a:effectLst/>
                        <a:latin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panose="020B0604020202020204" pitchFamily="34" charset="0"/>
                        </a:rPr>
                        <a:t>2) Providência GISEG: emitir ofício e protocolar junto ao OSP definido para atendimento das demandas do MCMV pela Secretaria de Segurança Pública, para “averiguação da denúncia e adoção de medidas julgadas pertinentes”. </a:t>
                      </a:r>
                    </a:p>
                    <a:p>
                      <a:pPr marL="342900" marR="0" lvl="0" indent="-342900" algn="l" defTabSz="914400" rtl="0" eaLnBrk="1" fontAlgn="base" latinLnBrk="0" hangingPunct="1">
                        <a:lnSpc>
                          <a:spcPct val="100000"/>
                        </a:lnSpc>
                        <a:spcBef>
                          <a:spcPct val="20000"/>
                        </a:spcBef>
                        <a:spcAft>
                          <a:spcPct val="0"/>
                        </a:spcAft>
                        <a:buClrTx/>
                        <a:buSzTx/>
                        <a:buFontTx/>
                        <a:buNone/>
                        <a:tabLst/>
                      </a:pPr>
                      <a:endParaRPr kumimoji="0" lang="pt-BR" sz="12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08" name="AutoShape 136"/>
          <p:cNvSpPr>
            <a:spLocks noChangeArrowheads="1"/>
          </p:cNvSpPr>
          <p:nvPr/>
        </p:nvSpPr>
        <p:spPr bwMode="auto">
          <a:xfrm rot="5400000">
            <a:off x="7451726" y="1916112"/>
            <a:ext cx="1511300" cy="936625"/>
          </a:xfrm>
          <a:prstGeom prst="rightArrow">
            <a:avLst>
              <a:gd name="adj1" fmla="val 50000"/>
              <a:gd name="adj2" fmla="val 40339"/>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sz="1000"/>
              <a:t>Orientação sequencial</a:t>
            </a:r>
          </a:p>
        </p:txBody>
      </p:sp>
      <p:sp>
        <p:nvSpPr>
          <p:cNvPr id="3228" name="Line 156"/>
          <p:cNvSpPr>
            <a:spLocks noChangeShapeType="1"/>
          </p:cNvSpPr>
          <p:nvPr/>
        </p:nvSpPr>
        <p:spPr bwMode="auto">
          <a:xfrm>
            <a:off x="7667625" y="1484313"/>
            <a:ext cx="122555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229" name="Line 157"/>
          <p:cNvSpPr>
            <a:spLocks noChangeShapeType="1"/>
          </p:cNvSpPr>
          <p:nvPr/>
        </p:nvSpPr>
        <p:spPr bwMode="auto">
          <a:xfrm>
            <a:off x="7667625" y="3284538"/>
            <a:ext cx="122555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230" name="Line 158"/>
          <p:cNvSpPr>
            <a:spLocks noChangeShapeType="1"/>
          </p:cNvSpPr>
          <p:nvPr/>
        </p:nvSpPr>
        <p:spPr bwMode="auto">
          <a:xfrm flipV="1">
            <a:off x="7812088" y="4365625"/>
            <a:ext cx="1008062" cy="358775"/>
          </a:xfrm>
          <a:prstGeom prst="line">
            <a:avLst/>
          </a:prstGeom>
          <a:noFill/>
          <a:ln w="28575">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231" name="Text Box 159"/>
          <p:cNvSpPr txBox="1">
            <a:spLocks noChangeArrowheads="1"/>
          </p:cNvSpPr>
          <p:nvPr/>
        </p:nvSpPr>
        <p:spPr bwMode="auto">
          <a:xfrm rot="-1212377">
            <a:off x="7812088" y="4518025"/>
            <a:ext cx="112553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b="1" dirty="0">
                <a:solidFill>
                  <a:srgbClr val="990000"/>
                </a:solidFill>
              </a:rPr>
              <a:t>Problemas </a:t>
            </a:r>
          </a:p>
          <a:p>
            <a:r>
              <a:rPr lang="pt-BR" sz="1200" b="1" dirty="0">
                <a:solidFill>
                  <a:srgbClr val="990000"/>
                </a:solidFill>
              </a:rPr>
              <a:t>que atingem </a:t>
            </a:r>
          </a:p>
          <a:p>
            <a:r>
              <a:rPr lang="pt-BR" sz="1200" b="1" dirty="0">
                <a:solidFill>
                  <a:srgbClr val="990000"/>
                </a:solidFill>
              </a:rPr>
              <a:t>o coletivo</a:t>
            </a:r>
          </a:p>
        </p:txBody>
      </p:sp>
      <p:sp>
        <p:nvSpPr>
          <p:cNvPr id="3232" name="Line 160"/>
          <p:cNvSpPr>
            <a:spLocks noChangeShapeType="1"/>
          </p:cNvSpPr>
          <p:nvPr/>
        </p:nvSpPr>
        <p:spPr bwMode="auto">
          <a:xfrm flipV="1">
            <a:off x="8027988" y="4940300"/>
            <a:ext cx="1008062" cy="360363"/>
          </a:xfrm>
          <a:prstGeom prst="line">
            <a:avLst/>
          </a:prstGeom>
          <a:noFill/>
          <a:ln w="28575">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234" name="Rectangle 162"/>
          <p:cNvSpPr>
            <a:spLocks noChangeArrowheads="1"/>
          </p:cNvSpPr>
          <p:nvPr/>
        </p:nvSpPr>
        <p:spPr bwMode="auto">
          <a:xfrm>
            <a:off x="93215" y="6536377"/>
            <a:ext cx="48388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sz="1200" b="1" i="1" u="sng" dirty="0"/>
              <a:t>Pratique SEGURANÇA - direito e responsabilidade de todos.</a:t>
            </a:r>
            <a:r>
              <a:rPr lang="pt-BR" sz="1200" dirty="0"/>
              <a:t> </a:t>
            </a:r>
            <a:r>
              <a:rPr lang="en-US" sz="1200" b="1" i="1" dirty="0"/>
              <a:t>(Art 144 CF).</a:t>
            </a:r>
            <a:r>
              <a:rPr lang="pt-BR" sz="1200" dirty="0"/>
              <a:t> </a:t>
            </a:r>
          </a:p>
        </p:txBody>
      </p:sp>
      <p:sp>
        <p:nvSpPr>
          <p:cNvPr id="13" name="CaixaDeTexto 12"/>
          <p:cNvSpPr txBox="1"/>
          <p:nvPr/>
        </p:nvSpPr>
        <p:spPr>
          <a:xfrm>
            <a:off x="611560" y="375047"/>
            <a:ext cx="8267129" cy="461665"/>
          </a:xfrm>
          <a:prstGeom prst="rect">
            <a:avLst/>
          </a:prstGeom>
          <a:solidFill>
            <a:srgbClr val="0070C0"/>
          </a:solidFill>
          <a:ln>
            <a:solidFill>
              <a:schemeClr val="accent1"/>
            </a:solidFill>
          </a:ln>
        </p:spPr>
        <p:txBody>
          <a:bodyPr wrap="square" rtlCol="0">
            <a:spAutoFit/>
          </a:bodyPr>
          <a:lstStyle/>
          <a:p>
            <a:r>
              <a:rPr lang="pt-BR" sz="2400" b="1" dirty="0" smtClean="0">
                <a:solidFill>
                  <a:schemeClr val="bg1"/>
                </a:solidFill>
                <a:latin typeface="Arial" pitchFamily="34" charset="0"/>
                <a:cs typeface="Arial" pitchFamily="34" charset="0"/>
              </a:rPr>
              <a:t>SEGURANÇA - TIPOS DE CHAMADOS</a:t>
            </a:r>
            <a:endParaRPr lang="pt-B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28840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794" y="694729"/>
            <a:ext cx="8433320" cy="907738"/>
          </a:xfrm>
        </p:spPr>
        <p:txBody>
          <a:bodyPr/>
          <a:lstStyle/>
          <a:p>
            <a:r>
              <a:rPr lang="pt-BR" sz="2400" dirty="0" smtClean="0">
                <a:solidFill>
                  <a:srgbClr val="CC3300"/>
                </a:solidFill>
                <a:latin typeface="Arial" pitchFamily="34" charset="0"/>
                <a:cs typeface="Arial" pitchFamily="34" charset="0"/>
              </a:rPr>
              <a:t> </a:t>
            </a:r>
            <a:endParaRPr lang="pt-BR" sz="2400" dirty="0">
              <a:solidFill>
                <a:srgbClr val="CC3300"/>
              </a:solidFill>
              <a:latin typeface="Arial" pitchFamily="34" charset="0"/>
              <a:cs typeface="Arial" pitchFamily="34" charset="0"/>
            </a:endParaRPr>
          </a:p>
        </p:txBody>
      </p:sp>
      <p:sp>
        <p:nvSpPr>
          <p:cNvPr id="4" name="CaixaDeTexto 3"/>
          <p:cNvSpPr txBox="1"/>
          <p:nvPr/>
        </p:nvSpPr>
        <p:spPr>
          <a:xfrm>
            <a:off x="625350" y="260648"/>
            <a:ext cx="8411146" cy="461665"/>
          </a:xfrm>
          <a:prstGeom prst="rect">
            <a:avLst/>
          </a:prstGeom>
          <a:solidFill>
            <a:srgbClr val="0070C0"/>
          </a:solidFill>
        </p:spPr>
        <p:txBody>
          <a:bodyPr wrap="square" rtlCol="0">
            <a:spAutoFit/>
          </a:bodyPr>
          <a:lstStyle/>
          <a:p>
            <a:r>
              <a:rPr lang="pt-BR" sz="2400" b="1" dirty="0" smtClean="0">
                <a:solidFill>
                  <a:schemeClr val="bg1"/>
                </a:solidFill>
                <a:latin typeface="Arial" pitchFamily="34" charset="0"/>
                <a:cs typeface="Arial" pitchFamily="34" charset="0"/>
              </a:rPr>
              <a:t>Quem são os protagonistas?</a:t>
            </a:r>
            <a:endParaRPr lang="pt-BR" sz="2400" b="1" dirty="0">
              <a:solidFill>
                <a:schemeClr val="bg1"/>
              </a:solidFill>
              <a:latin typeface="Arial" pitchFamily="34" charset="0"/>
              <a:cs typeface="Arial" pitchFamily="34" charset="0"/>
            </a:endParaRPr>
          </a:p>
        </p:txBody>
      </p:sp>
      <p:sp>
        <p:nvSpPr>
          <p:cNvPr id="3" name="Retângulo 2"/>
          <p:cNvSpPr/>
          <p:nvPr/>
        </p:nvSpPr>
        <p:spPr>
          <a:xfrm>
            <a:off x="1187624" y="3284984"/>
            <a:ext cx="3168352" cy="108012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latin typeface="Arial" pitchFamily="34" charset="0"/>
                <a:cs typeface="Arial" pitchFamily="34" charset="0"/>
              </a:rPr>
              <a:t>Beneficiários/</a:t>
            </a:r>
          </a:p>
          <a:p>
            <a:pPr algn="ctr"/>
            <a:r>
              <a:rPr lang="pt-BR" sz="2800" b="1" dirty="0" smtClean="0">
                <a:latin typeface="Arial" pitchFamily="34" charset="0"/>
                <a:cs typeface="Arial" pitchFamily="34" charset="0"/>
              </a:rPr>
              <a:t>Clientes</a:t>
            </a:r>
            <a:endParaRPr lang="pt-BR" sz="2800" b="1" dirty="0">
              <a:latin typeface="Arial" pitchFamily="34" charset="0"/>
              <a:cs typeface="Arial" pitchFamily="34" charset="0"/>
            </a:endParaRPr>
          </a:p>
        </p:txBody>
      </p:sp>
      <p:sp>
        <p:nvSpPr>
          <p:cNvPr id="6" name="Retângulo 5"/>
          <p:cNvSpPr/>
          <p:nvPr/>
        </p:nvSpPr>
        <p:spPr>
          <a:xfrm>
            <a:off x="4788024" y="3284984"/>
            <a:ext cx="3168352" cy="1080120"/>
          </a:xfrm>
          <a:prstGeom prst="rect">
            <a:avLst/>
          </a:prstGeom>
          <a:solidFill>
            <a:srgbClr val="FF6600"/>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pt-BR" sz="2800" b="1" dirty="0">
                <a:latin typeface="Arial" pitchFamily="34" charset="0"/>
                <a:cs typeface="Arial" pitchFamily="34" charset="0"/>
              </a:rPr>
              <a:t>Construtoras</a:t>
            </a:r>
          </a:p>
        </p:txBody>
      </p:sp>
      <p:sp>
        <p:nvSpPr>
          <p:cNvPr id="8" name="Retângulo 7"/>
          <p:cNvSpPr/>
          <p:nvPr/>
        </p:nvSpPr>
        <p:spPr>
          <a:xfrm>
            <a:off x="2987824" y="1196752"/>
            <a:ext cx="3168352" cy="108012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latin typeface="Arial" pitchFamily="34" charset="0"/>
                <a:cs typeface="Arial" pitchFamily="34" charset="0"/>
              </a:rPr>
              <a:t>CAIXA</a:t>
            </a:r>
            <a:endParaRPr lang="pt-BR" sz="2800" b="1" dirty="0">
              <a:latin typeface="Arial" pitchFamily="34" charset="0"/>
              <a:cs typeface="Arial" pitchFamily="34" charset="0"/>
            </a:endParaRPr>
          </a:p>
        </p:txBody>
      </p:sp>
      <p:cxnSp>
        <p:nvCxnSpPr>
          <p:cNvPr id="9" name="Conector reto 8"/>
          <p:cNvCxnSpPr/>
          <p:nvPr/>
        </p:nvCxnSpPr>
        <p:spPr>
          <a:xfrm>
            <a:off x="4572000" y="2276872"/>
            <a:ext cx="0" cy="57606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flipV="1">
            <a:off x="2771800" y="2852936"/>
            <a:ext cx="0" cy="432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V="1">
            <a:off x="6372200" y="2852936"/>
            <a:ext cx="0" cy="432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771800" y="2852936"/>
            <a:ext cx="3600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218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pt-BR"/>
              <a:t> 	</a:t>
            </a:r>
          </a:p>
        </p:txBody>
      </p:sp>
      <p:graphicFrame>
        <p:nvGraphicFramePr>
          <p:cNvPr id="8198" name="Object 6"/>
          <p:cNvGraphicFramePr>
            <a:graphicFrameLocks noGrp="1" noChangeAspect="1"/>
          </p:cNvGraphicFramePr>
          <p:nvPr>
            <p:ph sz="half" idx="1"/>
            <p:extLst/>
          </p:nvPr>
        </p:nvGraphicFramePr>
        <p:xfrm>
          <a:off x="144983" y="1311498"/>
          <a:ext cx="3490913" cy="4349750"/>
        </p:xfrm>
        <a:graphic>
          <a:graphicData uri="http://schemas.openxmlformats.org/presentationml/2006/ole">
            <mc:AlternateContent xmlns:mc="http://schemas.openxmlformats.org/markup-compatibility/2006">
              <mc:Choice xmlns:v="urn:schemas-microsoft-com:vml" Requires="v">
                <p:oleObj spid="_x0000_s1070" name="Gráfico" r:id="rId3" imgW="4333875" imgH="5400675" progId="Excel.Chart.8">
                  <p:embed/>
                </p:oleObj>
              </mc:Choice>
              <mc:Fallback>
                <p:oleObj name="Gráfico" r:id="rId3" imgW="4333875" imgH="540067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83" y="1311498"/>
                        <a:ext cx="3490913" cy="4349750"/>
                      </a:xfrm>
                      <a:prstGeom prst="rect">
                        <a:avLst/>
                      </a:prstGeom>
                    </p:spPr>
                  </p:pic>
                </p:oleObj>
              </mc:Fallback>
            </mc:AlternateContent>
          </a:graphicData>
        </a:graphic>
      </p:graphicFrame>
      <p:graphicFrame>
        <p:nvGraphicFramePr>
          <p:cNvPr id="8205" name="Object 13"/>
          <p:cNvGraphicFramePr>
            <a:graphicFrameLocks noGrp="1" noChangeAspect="1"/>
          </p:cNvGraphicFramePr>
          <p:nvPr>
            <p:ph sz="half" idx="2"/>
            <p:extLst/>
          </p:nvPr>
        </p:nvGraphicFramePr>
        <p:xfrm>
          <a:off x="3708400" y="1666850"/>
          <a:ext cx="5324475" cy="3562350"/>
        </p:xfrm>
        <a:graphic>
          <a:graphicData uri="http://schemas.openxmlformats.org/presentationml/2006/ole">
            <mc:AlternateContent xmlns:mc="http://schemas.openxmlformats.org/markup-compatibility/2006">
              <mc:Choice xmlns:v="urn:schemas-microsoft-com:vml" Requires="v">
                <p:oleObj spid="_x0000_s1071" name="Gráfico" r:id="rId5" imgW="6734175" imgH="4505325" progId="Excel.Chart.8">
                  <p:embed/>
                </p:oleObj>
              </mc:Choice>
              <mc:Fallback>
                <p:oleObj name="Gráfico" r:id="rId5" imgW="6734175" imgH="4505325"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1666850"/>
                        <a:ext cx="5324475"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7" name="Rectangle 15"/>
          <p:cNvSpPr>
            <a:spLocks noChangeArrowheads="1"/>
          </p:cNvSpPr>
          <p:nvPr/>
        </p:nvSpPr>
        <p:spPr bwMode="auto">
          <a:xfrm>
            <a:off x="3479800" y="6419850"/>
            <a:ext cx="5556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sz="1200" b="1" i="1" u="sng">
                <a:solidFill>
                  <a:schemeClr val="bg2"/>
                </a:solidFill>
              </a:rPr>
              <a:t>Pratique SEGURANÇA - direito e responsabilidade de todos.</a:t>
            </a:r>
            <a:r>
              <a:rPr lang="pt-BR" sz="1200">
                <a:solidFill>
                  <a:schemeClr val="bg2"/>
                </a:solidFill>
              </a:rPr>
              <a:t> </a:t>
            </a:r>
            <a:r>
              <a:rPr lang="en-US" sz="1200" b="1" i="1">
                <a:solidFill>
                  <a:schemeClr val="bg2"/>
                </a:solidFill>
              </a:rPr>
              <a:t>(Art 144 CF).</a:t>
            </a:r>
            <a:r>
              <a:rPr lang="pt-BR" sz="1200">
                <a:solidFill>
                  <a:schemeClr val="bg2"/>
                </a:solidFill>
              </a:rPr>
              <a:t> </a:t>
            </a:r>
          </a:p>
        </p:txBody>
      </p:sp>
      <p:sp>
        <p:nvSpPr>
          <p:cNvPr id="9" name="CaixaDeTexto 8"/>
          <p:cNvSpPr txBox="1"/>
          <p:nvPr/>
        </p:nvSpPr>
        <p:spPr>
          <a:xfrm>
            <a:off x="697359" y="404664"/>
            <a:ext cx="8267129" cy="461665"/>
          </a:xfrm>
          <a:prstGeom prst="rect">
            <a:avLst/>
          </a:prstGeom>
          <a:solidFill>
            <a:srgbClr val="0070C0"/>
          </a:solidFill>
          <a:ln>
            <a:solidFill>
              <a:schemeClr val="accent1"/>
            </a:solidFill>
          </a:ln>
        </p:spPr>
        <p:txBody>
          <a:bodyPr wrap="square" rtlCol="0">
            <a:spAutoFit/>
          </a:bodyPr>
          <a:lstStyle/>
          <a:p>
            <a:r>
              <a:rPr lang="pt-BR" sz="2400" b="1" dirty="0" smtClean="0">
                <a:solidFill>
                  <a:schemeClr val="bg1"/>
                </a:solidFill>
                <a:latin typeface="Arial" pitchFamily="34" charset="0"/>
                <a:cs typeface="Arial" pitchFamily="34" charset="0"/>
              </a:rPr>
              <a:t>SEGURANÇA </a:t>
            </a:r>
            <a:endParaRPr lang="pt-B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017700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19872" y="3399135"/>
            <a:ext cx="7772400" cy="1470025"/>
          </a:xfrm>
        </p:spPr>
        <p:txBody>
          <a:bodyPr/>
          <a:lstStyle/>
          <a:p>
            <a:r>
              <a:rPr lang="pt-BR" sz="3600" b="1" dirty="0" smtClean="0">
                <a:solidFill>
                  <a:schemeClr val="tx2">
                    <a:lumMod val="75000"/>
                  </a:schemeClr>
                </a:solidFill>
                <a:latin typeface="Arial" pitchFamily="34" charset="0"/>
                <a:cs typeface="Arial" pitchFamily="34" charset="0"/>
              </a:rPr>
              <a:t>OBRIGADO !</a:t>
            </a:r>
            <a:endParaRPr lang="pt-BR" sz="3600" b="1" dirty="0">
              <a:solidFill>
                <a:schemeClr val="tx2">
                  <a:lumMod val="75000"/>
                </a:schemeClr>
              </a:solidFill>
              <a:latin typeface="Arial" pitchFamily="34" charset="0"/>
              <a:cs typeface="Arial"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292080" cy="6980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552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794" y="694729"/>
            <a:ext cx="8433320" cy="907738"/>
          </a:xfrm>
        </p:spPr>
        <p:txBody>
          <a:bodyPr/>
          <a:lstStyle/>
          <a:p>
            <a:r>
              <a:rPr lang="pt-BR" sz="2400" dirty="0" smtClean="0">
                <a:solidFill>
                  <a:srgbClr val="CC3300"/>
                </a:solidFill>
                <a:latin typeface="Arial" pitchFamily="34" charset="0"/>
                <a:cs typeface="Arial" pitchFamily="34" charset="0"/>
              </a:rPr>
              <a:t> </a:t>
            </a:r>
            <a:endParaRPr lang="pt-BR" sz="2400" dirty="0">
              <a:solidFill>
                <a:srgbClr val="CC3300"/>
              </a:solidFill>
              <a:latin typeface="Arial" pitchFamily="34" charset="0"/>
              <a:cs typeface="Arial" pitchFamily="34" charset="0"/>
            </a:endParaRPr>
          </a:p>
        </p:txBody>
      </p:sp>
      <p:sp>
        <p:nvSpPr>
          <p:cNvPr id="4" name="CaixaDeTexto 3"/>
          <p:cNvSpPr txBox="1"/>
          <p:nvPr/>
        </p:nvSpPr>
        <p:spPr>
          <a:xfrm>
            <a:off x="625350" y="260648"/>
            <a:ext cx="8411146" cy="461665"/>
          </a:xfrm>
          <a:prstGeom prst="rect">
            <a:avLst/>
          </a:prstGeom>
          <a:solidFill>
            <a:srgbClr val="0070C0"/>
          </a:solidFill>
        </p:spPr>
        <p:txBody>
          <a:bodyPr wrap="square" rtlCol="0">
            <a:spAutoFit/>
          </a:bodyPr>
          <a:lstStyle/>
          <a:p>
            <a:r>
              <a:rPr lang="pt-BR" sz="2400" b="1" dirty="0" smtClean="0">
                <a:solidFill>
                  <a:schemeClr val="bg1"/>
                </a:solidFill>
                <a:latin typeface="Arial" pitchFamily="34" charset="0"/>
                <a:cs typeface="Arial" pitchFamily="34" charset="0"/>
              </a:rPr>
              <a:t>Quem são os protagonistas?</a:t>
            </a:r>
            <a:endParaRPr lang="pt-BR" sz="2400" b="1" dirty="0">
              <a:solidFill>
                <a:schemeClr val="bg1"/>
              </a:solidFill>
              <a:latin typeface="Arial" pitchFamily="34" charset="0"/>
              <a:cs typeface="Arial" pitchFamily="34" charset="0"/>
            </a:endParaRPr>
          </a:p>
        </p:txBody>
      </p:sp>
      <p:sp>
        <p:nvSpPr>
          <p:cNvPr id="3" name="Retângulo 2"/>
          <p:cNvSpPr/>
          <p:nvPr/>
        </p:nvSpPr>
        <p:spPr>
          <a:xfrm>
            <a:off x="1187624" y="3284984"/>
            <a:ext cx="3168352" cy="108012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latin typeface="Arial" pitchFamily="34" charset="0"/>
                <a:cs typeface="Arial" pitchFamily="34" charset="0"/>
              </a:rPr>
              <a:t>Beneficiários/</a:t>
            </a:r>
          </a:p>
          <a:p>
            <a:pPr algn="ctr"/>
            <a:r>
              <a:rPr lang="pt-BR" sz="2800" b="1" dirty="0" smtClean="0">
                <a:latin typeface="Arial" pitchFamily="34" charset="0"/>
                <a:cs typeface="Arial" pitchFamily="34" charset="0"/>
              </a:rPr>
              <a:t>Clientes</a:t>
            </a:r>
            <a:endParaRPr lang="pt-BR" sz="2800" b="1" dirty="0">
              <a:latin typeface="Arial" pitchFamily="34" charset="0"/>
              <a:cs typeface="Arial" pitchFamily="34" charset="0"/>
            </a:endParaRPr>
          </a:p>
        </p:txBody>
      </p:sp>
      <p:sp>
        <p:nvSpPr>
          <p:cNvPr id="6" name="Retângulo 5"/>
          <p:cNvSpPr/>
          <p:nvPr/>
        </p:nvSpPr>
        <p:spPr>
          <a:xfrm>
            <a:off x="4788024" y="3284984"/>
            <a:ext cx="3168352" cy="108012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pt-BR" sz="2800" b="1" dirty="0">
                <a:latin typeface="Arial" pitchFamily="34" charset="0"/>
                <a:cs typeface="Arial" pitchFamily="34" charset="0"/>
              </a:rPr>
              <a:t>Construtoras</a:t>
            </a:r>
          </a:p>
        </p:txBody>
      </p:sp>
      <p:sp>
        <p:nvSpPr>
          <p:cNvPr id="8" name="Retângulo 7"/>
          <p:cNvSpPr/>
          <p:nvPr/>
        </p:nvSpPr>
        <p:spPr>
          <a:xfrm>
            <a:off x="2987824" y="1196752"/>
            <a:ext cx="3168352" cy="108012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latin typeface="Arial" pitchFamily="34" charset="0"/>
                <a:cs typeface="Arial" pitchFamily="34" charset="0"/>
              </a:rPr>
              <a:t>CAIXA</a:t>
            </a:r>
            <a:endParaRPr lang="pt-BR" sz="2800" b="1" dirty="0">
              <a:latin typeface="Arial" pitchFamily="34" charset="0"/>
              <a:cs typeface="Arial" pitchFamily="34" charset="0"/>
            </a:endParaRPr>
          </a:p>
        </p:txBody>
      </p:sp>
      <p:cxnSp>
        <p:nvCxnSpPr>
          <p:cNvPr id="9" name="Conector reto 8"/>
          <p:cNvCxnSpPr/>
          <p:nvPr/>
        </p:nvCxnSpPr>
        <p:spPr>
          <a:xfrm>
            <a:off x="4572000" y="2276872"/>
            <a:ext cx="0" cy="57606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flipV="1">
            <a:off x="2771800" y="2852936"/>
            <a:ext cx="0" cy="432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V="1">
            <a:off x="6372200" y="2852936"/>
            <a:ext cx="0" cy="432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771800" y="2852936"/>
            <a:ext cx="3600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464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625350" y="4941168"/>
            <a:ext cx="7979098" cy="100811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smtClean="0"/>
          </a:p>
        </p:txBody>
      </p:sp>
      <p:sp>
        <p:nvSpPr>
          <p:cNvPr id="2" name="Título 1"/>
          <p:cNvSpPr>
            <a:spLocks noGrp="1"/>
          </p:cNvSpPr>
          <p:nvPr>
            <p:ph type="title"/>
          </p:nvPr>
        </p:nvSpPr>
        <p:spPr>
          <a:xfrm>
            <a:off x="628794" y="1052735"/>
            <a:ext cx="8433320" cy="3960441"/>
          </a:xfrm>
        </p:spPr>
        <p:txBody>
          <a:bodyPr/>
          <a:lstStyle/>
          <a:p>
            <a:r>
              <a:rPr lang="pt-BR" sz="2400" dirty="0" smtClean="0">
                <a:solidFill>
                  <a:srgbClr val="CC3300"/>
                </a:solidFill>
                <a:latin typeface="Arial" pitchFamily="34" charset="0"/>
                <a:cs typeface="Arial" pitchFamily="34" charset="0"/>
              </a:rPr>
              <a:t> </a:t>
            </a:r>
            <a:endParaRPr lang="pt-BR" sz="2400" dirty="0">
              <a:solidFill>
                <a:srgbClr val="CC3300"/>
              </a:solidFill>
              <a:latin typeface="Arial" pitchFamily="34" charset="0"/>
              <a:cs typeface="Arial" pitchFamily="34" charset="0"/>
            </a:endParaRPr>
          </a:p>
        </p:txBody>
      </p:sp>
      <p:sp>
        <p:nvSpPr>
          <p:cNvPr id="4" name="CaixaDeTexto 3"/>
          <p:cNvSpPr txBox="1"/>
          <p:nvPr/>
        </p:nvSpPr>
        <p:spPr>
          <a:xfrm>
            <a:off x="625350" y="260648"/>
            <a:ext cx="8411146" cy="523220"/>
          </a:xfrm>
          <a:prstGeom prst="rect">
            <a:avLst/>
          </a:prstGeom>
          <a:solidFill>
            <a:srgbClr val="0070C0"/>
          </a:solidFill>
        </p:spPr>
        <p:txBody>
          <a:bodyPr wrap="square" rtlCol="0">
            <a:spAutoFit/>
          </a:bodyPr>
          <a:lstStyle/>
          <a:p>
            <a:r>
              <a:rPr lang="pt-BR" sz="2800" b="1" dirty="0" smtClean="0">
                <a:solidFill>
                  <a:schemeClr val="bg1"/>
                </a:solidFill>
                <a:latin typeface="Arial" pitchFamily="34" charset="0"/>
                <a:cs typeface="Arial" pitchFamily="34" charset="0"/>
              </a:rPr>
              <a:t>Beneficiários</a:t>
            </a:r>
            <a:endParaRPr lang="pt-BR" sz="2800" b="1" dirty="0">
              <a:solidFill>
                <a:schemeClr val="bg1"/>
              </a:solidFill>
              <a:latin typeface="Arial" pitchFamily="34" charset="0"/>
              <a:cs typeface="Arial" pitchFamily="34" charset="0"/>
            </a:endParaRPr>
          </a:p>
        </p:txBody>
      </p:sp>
      <p:sp>
        <p:nvSpPr>
          <p:cNvPr id="3" name="CaixaDeTexto 2"/>
          <p:cNvSpPr txBox="1"/>
          <p:nvPr/>
        </p:nvSpPr>
        <p:spPr>
          <a:xfrm>
            <a:off x="638039" y="1155516"/>
            <a:ext cx="8123114" cy="3539430"/>
          </a:xfrm>
          <a:prstGeom prst="rect">
            <a:avLst/>
          </a:prstGeom>
          <a:noFill/>
        </p:spPr>
        <p:txBody>
          <a:bodyPr wrap="square" rtlCol="0">
            <a:spAutoFit/>
          </a:bodyPr>
          <a:lstStyle/>
          <a:p>
            <a:r>
              <a:rPr lang="pt-BR" sz="2000" dirty="0" smtClean="0">
                <a:latin typeface="Arial" pitchFamily="34" charset="0"/>
                <a:cs typeface="Arial" pitchFamily="34" charset="0"/>
              </a:rPr>
              <a:t>Entrega educativa do Imóvel</a:t>
            </a:r>
          </a:p>
          <a:p>
            <a:pPr marL="649288" indent="-285750">
              <a:buFont typeface="Arial" pitchFamily="34" charset="0"/>
              <a:buChar char="•"/>
            </a:pPr>
            <a:r>
              <a:rPr lang="pt-BR" sz="2000" dirty="0" smtClean="0">
                <a:latin typeface="Arial" pitchFamily="34" charset="0"/>
                <a:cs typeface="Arial" pitchFamily="34" charset="0"/>
              </a:rPr>
              <a:t>Kit com apresentação da nova moradia e orientações de como mantê-la; </a:t>
            </a:r>
          </a:p>
          <a:p>
            <a:pPr marL="649288" indent="-285750">
              <a:buFont typeface="Arial" pitchFamily="34" charset="0"/>
              <a:buChar char="•"/>
            </a:pPr>
            <a:r>
              <a:rPr lang="pt-BR" sz="2000" dirty="0" smtClean="0">
                <a:latin typeface="Arial" pitchFamily="34" charset="0"/>
                <a:cs typeface="Arial" pitchFamily="34" charset="0"/>
              </a:rPr>
              <a:t>Divulgação do canal de comunicação direta com a CAIXA (0800)  para dúvidas, elogios e reclamações; </a:t>
            </a:r>
          </a:p>
          <a:p>
            <a:pPr marL="649288" indent="-285750">
              <a:buFont typeface="Arial" pitchFamily="34" charset="0"/>
              <a:buChar char="•"/>
            </a:pPr>
            <a:r>
              <a:rPr lang="pt-BR" sz="2000" dirty="0" smtClean="0">
                <a:latin typeface="Arial" pitchFamily="34" charset="0"/>
                <a:cs typeface="Arial" pitchFamily="34" charset="0"/>
              </a:rPr>
              <a:t>Carta-resposta, com promoção, para informações sobre o nível de satisfação com o imóvel recém adquirido.</a:t>
            </a:r>
          </a:p>
          <a:p>
            <a:endParaRPr lang="pt-BR" sz="2000" dirty="0" smtClean="0">
              <a:latin typeface="Arial" pitchFamily="34" charset="0"/>
              <a:cs typeface="Arial" pitchFamily="34" charset="0"/>
            </a:endParaRPr>
          </a:p>
          <a:p>
            <a:r>
              <a:rPr lang="pt-BR" sz="2000" dirty="0" smtClean="0">
                <a:latin typeface="Arial" pitchFamily="34" charset="0"/>
                <a:cs typeface="Arial" pitchFamily="34" charset="0"/>
              </a:rPr>
              <a:t>Pesquisas de satisfação, com cobertura nacional, realizadas periodicamente, por institutos credenciados. </a:t>
            </a:r>
          </a:p>
          <a:p>
            <a:endParaRPr lang="pt-BR" sz="2400" dirty="0">
              <a:latin typeface="Arial" pitchFamily="34" charset="0"/>
              <a:cs typeface="Arial" pitchFamily="34" charset="0"/>
            </a:endParaRPr>
          </a:p>
        </p:txBody>
      </p:sp>
      <p:sp>
        <p:nvSpPr>
          <p:cNvPr id="6" name="Retângulo 5"/>
          <p:cNvSpPr/>
          <p:nvPr/>
        </p:nvSpPr>
        <p:spPr>
          <a:xfrm>
            <a:off x="625351" y="4932448"/>
            <a:ext cx="7979098" cy="1261884"/>
          </a:xfrm>
          <a:prstGeom prst="rect">
            <a:avLst/>
          </a:prstGeom>
        </p:spPr>
        <p:txBody>
          <a:bodyPr wrap="square">
            <a:spAutoFit/>
          </a:bodyPr>
          <a:lstStyle/>
          <a:p>
            <a:pPr lvl="0" algn="ctr"/>
            <a:r>
              <a:rPr lang="pt-BR" sz="2800" dirty="0">
                <a:solidFill>
                  <a:schemeClr val="bg1"/>
                </a:solidFill>
                <a:latin typeface="Arial" pitchFamily="34" charset="0"/>
                <a:cs typeface="Arial" pitchFamily="34" charset="0"/>
              </a:rPr>
              <a:t>Levantar o máximo de informações possíveis e </a:t>
            </a:r>
          </a:p>
          <a:p>
            <a:pPr lvl="0" algn="ctr"/>
            <a:r>
              <a:rPr lang="pt-BR" sz="2800" dirty="0">
                <a:solidFill>
                  <a:schemeClr val="bg1"/>
                </a:solidFill>
                <a:latin typeface="Arial" pitchFamily="34" charset="0"/>
                <a:cs typeface="Arial" pitchFamily="34" charset="0"/>
              </a:rPr>
              <a:t>solucionar 100% das ocorrências pertinentes</a:t>
            </a:r>
          </a:p>
          <a:p>
            <a:pPr lvl="0"/>
            <a:endParaRPr lang="pt-BR" sz="2000" dirty="0">
              <a:solidFill>
                <a:schemeClr val="bg1"/>
              </a:solidFill>
            </a:endParaRPr>
          </a:p>
        </p:txBody>
      </p:sp>
    </p:spTree>
    <p:extLst>
      <p:ext uri="{BB962C8B-B14F-4D97-AF65-F5344CB8AC3E}">
        <p14:creationId xmlns:p14="http://schemas.microsoft.com/office/powerpoint/2010/main" val="2596893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CaixaDeTexto 3"/>
          <p:cNvSpPr txBox="1">
            <a:spLocks noChangeArrowheads="1"/>
          </p:cNvSpPr>
          <p:nvPr/>
        </p:nvSpPr>
        <p:spPr bwMode="auto">
          <a:xfrm>
            <a:off x="0" y="260350"/>
            <a:ext cx="8964613" cy="457200"/>
          </a:xfrm>
          <a:prstGeom prst="rect">
            <a:avLst/>
          </a:prstGeom>
          <a:solidFill>
            <a:srgbClr val="0070C0"/>
          </a:solidFill>
          <a:ln w="9525">
            <a:noFill/>
            <a:miter lim="800000"/>
            <a:headEnd/>
            <a:tailEnd/>
          </a:ln>
        </p:spPr>
        <p:txBody>
          <a:bodyPr wrap="square">
            <a:spAutoFit/>
          </a:bodyPr>
          <a:lstStyle/>
          <a:p>
            <a:pPr fontAlgn="base">
              <a:spcBef>
                <a:spcPct val="0"/>
              </a:spcBef>
              <a:spcAft>
                <a:spcPct val="0"/>
              </a:spcAft>
            </a:pPr>
            <a:r>
              <a:rPr lang="pt-BR" sz="2400" b="1" dirty="0">
                <a:solidFill>
                  <a:srgbClr val="FFFFFF"/>
                </a:solidFill>
                <a:latin typeface="Arial" charset="0"/>
                <a:cs typeface="Arial" charset="0"/>
              </a:rPr>
              <a:t>Kit – Novas </a:t>
            </a:r>
            <a:r>
              <a:rPr lang="pt-BR" sz="2400" b="1" dirty="0" smtClean="0">
                <a:solidFill>
                  <a:srgbClr val="FFFFFF"/>
                </a:solidFill>
                <a:latin typeface="Arial" charset="0"/>
                <a:cs typeface="Arial" charset="0"/>
              </a:rPr>
              <a:t>Entregas</a:t>
            </a:r>
            <a:endParaRPr lang="pt-BR" sz="2400" b="1" dirty="0">
              <a:solidFill>
                <a:srgbClr val="FFFFFF"/>
              </a:solidFill>
              <a:latin typeface="Arial" charset="0"/>
              <a:cs typeface="Arial" charset="0"/>
            </a:endParaRPr>
          </a:p>
        </p:txBody>
      </p:sp>
      <p:pic>
        <p:nvPicPr>
          <p:cNvPr id="70661" name="Picture 2"/>
          <p:cNvPicPr>
            <a:picLocks noChangeAspect="1" noChangeArrowheads="1"/>
          </p:cNvPicPr>
          <p:nvPr/>
        </p:nvPicPr>
        <p:blipFill>
          <a:blip r:embed="rId2"/>
          <a:srcRect/>
          <a:stretch>
            <a:fillRect/>
          </a:stretch>
        </p:blipFill>
        <p:spPr bwMode="auto">
          <a:xfrm>
            <a:off x="8099425" y="260350"/>
            <a:ext cx="936625" cy="1238250"/>
          </a:xfrm>
          <a:prstGeom prst="rect">
            <a:avLst/>
          </a:prstGeom>
          <a:noFill/>
          <a:ln w="9525">
            <a:noFill/>
            <a:miter lim="800000"/>
            <a:headEnd/>
            <a:tailEnd/>
          </a:ln>
        </p:spPr>
      </p:pic>
      <p:pic>
        <p:nvPicPr>
          <p:cNvPr id="70662" name="Picture 4" descr="P:\Thelma\kit MCMV\FOTO-KIT.jpg"/>
          <p:cNvPicPr>
            <a:picLocks noChangeAspect="1" noChangeArrowheads="1"/>
          </p:cNvPicPr>
          <p:nvPr/>
        </p:nvPicPr>
        <p:blipFill>
          <a:blip r:embed="rId3"/>
          <a:srcRect b="3217"/>
          <a:stretch>
            <a:fillRect/>
          </a:stretch>
        </p:blipFill>
        <p:spPr bwMode="auto">
          <a:xfrm>
            <a:off x="611188" y="1195734"/>
            <a:ext cx="7453312" cy="4681538"/>
          </a:xfrm>
          <a:prstGeom prst="rect">
            <a:avLst/>
          </a:prstGeom>
          <a:noFill/>
          <a:ln w="9525">
            <a:noFill/>
            <a:miter lim="800000"/>
            <a:headEnd/>
            <a:tailEnd/>
          </a:ln>
        </p:spPr>
      </p:pic>
    </p:spTree>
    <p:extLst>
      <p:ext uri="{BB962C8B-B14F-4D97-AF65-F5344CB8AC3E}">
        <p14:creationId xmlns:p14="http://schemas.microsoft.com/office/powerpoint/2010/main" val="3248556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aixaDeTexto 3"/>
          <p:cNvSpPr txBox="1">
            <a:spLocks noChangeArrowheads="1"/>
          </p:cNvSpPr>
          <p:nvPr/>
        </p:nvSpPr>
        <p:spPr bwMode="auto">
          <a:xfrm>
            <a:off x="0" y="260350"/>
            <a:ext cx="8964613" cy="457200"/>
          </a:xfrm>
          <a:prstGeom prst="rect">
            <a:avLst/>
          </a:prstGeom>
          <a:solidFill>
            <a:srgbClr val="0070C0"/>
          </a:solidFill>
          <a:ln w="9525">
            <a:noFill/>
            <a:miter lim="800000"/>
            <a:headEnd/>
            <a:tailEnd/>
          </a:ln>
        </p:spPr>
        <p:txBody>
          <a:bodyPr wrap="square">
            <a:spAutoFit/>
          </a:bodyPr>
          <a:lstStyle/>
          <a:p>
            <a:pPr fontAlgn="base">
              <a:spcBef>
                <a:spcPct val="0"/>
              </a:spcBef>
              <a:spcAft>
                <a:spcPct val="0"/>
              </a:spcAft>
            </a:pPr>
            <a:r>
              <a:rPr lang="pt-BR" sz="2400" b="1" dirty="0">
                <a:solidFill>
                  <a:srgbClr val="FFFFFF"/>
                </a:solidFill>
                <a:latin typeface="Arial" charset="0"/>
                <a:cs typeface="Arial" charset="0"/>
              </a:rPr>
              <a:t>Kit – Cartilha</a:t>
            </a:r>
          </a:p>
        </p:txBody>
      </p:sp>
      <p:pic>
        <p:nvPicPr>
          <p:cNvPr id="71683" name="Picture 2"/>
          <p:cNvPicPr>
            <a:picLocks noChangeAspect="1" noChangeArrowheads="1"/>
          </p:cNvPicPr>
          <p:nvPr/>
        </p:nvPicPr>
        <p:blipFill>
          <a:blip r:embed="rId2"/>
          <a:srcRect/>
          <a:stretch>
            <a:fillRect/>
          </a:stretch>
        </p:blipFill>
        <p:spPr bwMode="auto">
          <a:xfrm>
            <a:off x="8099425" y="260350"/>
            <a:ext cx="936625" cy="1238250"/>
          </a:xfrm>
          <a:prstGeom prst="rect">
            <a:avLst/>
          </a:prstGeom>
          <a:noFill/>
          <a:ln w="9525">
            <a:noFill/>
            <a:miter lim="800000"/>
            <a:headEnd/>
            <a:tailEnd/>
          </a:ln>
        </p:spPr>
      </p:pic>
      <p:pic>
        <p:nvPicPr>
          <p:cNvPr id="71685" name="Picture 3" descr="P:\Thelma\kit MCMV\foto-folder.jpg"/>
          <p:cNvPicPr>
            <a:picLocks noChangeAspect="1" noChangeArrowheads="1"/>
          </p:cNvPicPr>
          <p:nvPr/>
        </p:nvPicPr>
        <p:blipFill>
          <a:blip r:embed="rId3"/>
          <a:srcRect/>
          <a:stretch>
            <a:fillRect/>
          </a:stretch>
        </p:blipFill>
        <p:spPr bwMode="auto">
          <a:xfrm>
            <a:off x="1908175" y="1430238"/>
            <a:ext cx="4259263" cy="4591050"/>
          </a:xfrm>
          <a:prstGeom prst="rect">
            <a:avLst/>
          </a:prstGeom>
          <a:noFill/>
          <a:ln w="9525">
            <a:noFill/>
            <a:miter lim="800000"/>
            <a:headEnd/>
            <a:tailEnd/>
          </a:ln>
        </p:spPr>
      </p:pic>
    </p:spTree>
    <p:extLst>
      <p:ext uri="{BB962C8B-B14F-4D97-AF65-F5344CB8AC3E}">
        <p14:creationId xmlns:p14="http://schemas.microsoft.com/office/powerpoint/2010/main" val="1420553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o Office">
  <a:themeElements>
    <a:clrScheme name="Escala de Cinz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1255</TotalTime>
  <Words>2000</Words>
  <Application>Microsoft Office PowerPoint</Application>
  <PresentationFormat>Apresentação na tela (4:3)</PresentationFormat>
  <Paragraphs>445</Paragraphs>
  <Slides>51</Slides>
  <Notes>6</Notes>
  <HiddenSlides>1</HiddenSlides>
  <MMClips>0</MMClips>
  <ScaleCrop>false</ScaleCrop>
  <HeadingPairs>
    <vt:vector size="8" baseType="variant">
      <vt:variant>
        <vt:lpstr>Fontes usadas</vt:lpstr>
      </vt:variant>
      <vt:variant>
        <vt:i4>9</vt:i4>
      </vt:variant>
      <vt:variant>
        <vt:lpstr>Tema</vt:lpstr>
      </vt:variant>
      <vt:variant>
        <vt:i4>2</vt:i4>
      </vt:variant>
      <vt:variant>
        <vt:lpstr>Servidores OLE inseridos</vt:lpstr>
      </vt:variant>
      <vt:variant>
        <vt:i4>1</vt:i4>
      </vt:variant>
      <vt:variant>
        <vt:lpstr>Títulos de slides</vt:lpstr>
      </vt:variant>
      <vt:variant>
        <vt:i4>51</vt:i4>
      </vt:variant>
    </vt:vector>
  </HeadingPairs>
  <TitlesOfParts>
    <vt:vector size="63" baseType="lpstr">
      <vt:lpstr>MS PGothic</vt:lpstr>
      <vt:lpstr>MS PGothic</vt:lpstr>
      <vt:lpstr>Arial</vt:lpstr>
      <vt:lpstr>Calibri</vt:lpstr>
      <vt:lpstr>Garamond</vt:lpstr>
      <vt:lpstr>Tahoma</vt:lpstr>
      <vt:lpstr>Times New Roman</vt:lpstr>
      <vt:lpstr>Verdana</vt:lpstr>
      <vt:lpstr>Wingdings</vt:lpstr>
      <vt:lpstr>1_Tema do Office</vt:lpstr>
      <vt:lpstr>2_Tema do Office</vt:lpstr>
      <vt:lpstr>Gráfico</vt:lpstr>
      <vt:lpstr>Apresentação do PowerPoint</vt:lpstr>
      <vt:lpstr>Minha Casa Minha Vida e a qualidade das construções</vt:lpstr>
      <vt:lpstr>Apresentação do PowerPoint</vt:lpstr>
      <vt:lpstr>Apresentação do PowerPoint</vt:lpstr>
      <vt:lpstr> </vt:lpstr>
      <vt:lpstr> </vt:lpstr>
      <vt:lpstr> </vt:lpstr>
      <vt:lpstr>Apresentação do PowerPoint</vt:lpstr>
      <vt:lpstr>Apresentação do PowerPoint</vt:lpstr>
      <vt:lpstr>Apresentação do PowerPoint</vt:lpstr>
      <vt:lpstr>Apresentação do PowerPoint</vt:lpstr>
      <vt:lpstr>Apresentação do PowerPoint</vt:lpstr>
      <vt:lpstr> </vt:lpstr>
      <vt:lpstr> </vt:lpstr>
      <vt:lpstr> </vt:lpstr>
      <vt:lpstr>Apresentação do PowerPoint</vt:lpstr>
      <vt:lpstr>Apresentação do PowerPoint</vt:lpstr>
      <vt:lpstr> CAIXA E          SINDUSCON </vt:lpstr>
      <vt:lpstr>AÇÕES DECORRENTES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0800 e SALA ATENDER</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vt:lpstr>
      <vt:lpstr>OBRIGADO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Minha Casa Minha Vida</dc:title>
  <dc:creator>Thelma Bassit</dc:creator>
  <cp:lastModifiedBy>Marcelo Angelo de Paula Bomfim</cp:lastModifiedBy>
  <cp:revision>135</cp:revision>
  <dcterms:created xsi:type="dcterms:W3CDTF">2013-02-27T20:35:07Z</dcterms:created>
  <dcterms:modified xsi:type="dcterms:W3CDTF">2013-07-02T00:55:10Z</dcterms:modified>
</cp:coreProperties>
</file>