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6.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notesSlides/notesSlide7.xml" ContentType="application/vnd.openxmlformats-officedocument.presentationml.notesSl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notesSlides/notesSlide8.xml" ContentType="application/vnd.openxmlformats-officedocument.presentationml.notesSl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notesSlides/notesSlide9.xml" ContentType="application/vnd.openxmlformats-officedocument.presentationml.notesSl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notesSlides/notesSlide10.xml" ContentType="application/vnd.openxmlformats-officedocument.presentationml.notesSl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notesSlides/notesSlide11.xml" ContentType="application/vnd.openxmlformats-officedocument.presentationml.notesSl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notesSlides/notesSlide12.xml" ContentType="application/vnd.openxmlformats-officedocument.presentationml.notesSl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notesSlides/notesSlide13.xml" ContentType="application/vnd.openxmlformats-officedocument.presentationml.notesSl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notesSlides/notesSlide14.xml" ContentType="application/vnd.openxmlformats-officedocument.presentationml.notesSl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notesSlides/notesSlide15.xml" ContentType="application/vnd.openxmlformats-officedocument.presentationml.notesSl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notesSlides/notesSlide16.xml" ContentType="application/vnd.openxmlformats-officedocument.presentationml.notesSl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notesSlides/notesSlide17.xml" ContentType="application/vnd.openxmlformats-officedocument.presentationml.notesSlide+xml"/>
  <Override PartName="/ppt/theme/themeOverride95.xml" ContentType="application/vnd.openxmlformats-officedocument.themeOverride+xml"/>
  <Override PartName="/ppt/theme/themeOverride96.xml" ContentType="application/vnd.openxmlformats-officedocument.themeOverride+xml"/>
  <Override PartName="/ppt/theme/themeOverride97.xml" ContentType="application/vnd.openxmlformats-officedocument.themeOverride+xml"/>
  <Override PartName="/ppt/theme/themeOverride98.xml" ContentType="application/vnd.openxmlformats-officedocument.themeOverride+xml"/>
  <Override PartName="/ppt/theme/themeOverride99.xml" ContentType="application/vnd.openxmlformats-officedocument.themeOverride+xml"/>
  <Override PartName="/ppt/theme/themeOverride100.xml" ContentType="application/vnd.openxmlformats-officedocument.themeOverride+xml"/>
  <Override PartName="/ppt/notesSlides/notesSlide18.xml" ContentType="application/vnd.openxmlformats-officedocument.presentationml.notesSlide+xml"/>
  <Override PartName="/ppt/theme/themeOverride101.xml" ContentType="application/vnd.openxmlformats-officedocument.themeOverride+xml"/>
  <Override PartName="/ppt/theme/themeOverride102.xml" ContentType="application/vnd.openxmlformats-officedocument.themeOverride+xml"/>
  <Override PartName="/ppt/theme/themeOverride103.xml" ContentType="application/vnd.openxmlformats-officedocument.themeOverride+xml"/>
  <Override PartName="/ppt/theme/themeOverride104.xml" ContentType="application/vnd.openxmlformats-officedocument.themeOverride+xml"/>
  <Override PartName="/ppt/theme/themeOverride105.xml" ContentType="application/vnd.openxmlformats-officedocument.themeOverride+xml"/>
  <Override PartName="/ppt/theme/themeOverride106.xml" ContentType="application/vnd.openxmlformats-officedocument.themeOverride+xml"/>
  <Override PartName="/ppt/notesSlides/notesSlide19.xml" ContentType="application/vnd.openxmlformats-officedocument.presentationml.notesSlide+xml"/>
  <Override PartName="/ppt/theme/themeOverride107.xml" ContentType="application/vnd.openxmlformats-officedocument.themeOverride+xml"/>
  <Override PartName="/ppt/theme/themeOverride108.xml" ContentType="application/vnd.openxmlformats-officedocument.themeOverride+xml"/>
  <Override PartName="/ppt/theme/themeOverride109.xml" ContentType="application/vnd.openxmlformats-officedocument.themeOverride+xml"/>
  <Override PartName="/ppt/theme/themeOverride110.xml" ContentType="application/vnd.openxmlformats-officedocument.themeOverride+xml"/>
  <Override PartName="/ppt/theme/themeOverride111.xml" ContentType="application/vnd.openxmlformats-officedocument.themeOverride+xml"/>
  <Override PartName="/ppt/theme/themeOverride112.xml" ContentType="application/vnd.openxmlformats-officedocument.themeOverride+xml"/>
  <Override PartName="/ppt/theme/themeOverride113.xml" ContentType="application/vnd.openxmlformats-officedocument.themeOverride+xml"/>
  <Override PartName="/ppt/theme/themeOverride114.xml" ContentType="application/vnd.openxmlformats-officedocument.themeOverride+xml"/>
  <Override PartName="/ppt/theme/themeOverride115.xml" ContentType="application/vnd.openxmlformats-officedocument.themeOverride+xml"/>
  <Override PartName="/ppt/theme/themeOverride116.xml" ContentType="application/vnd.openxmlformats-officedocument.themeOverride+xml"/>
  <Override PartName="/ppt/theme/themeOverride117.xml" ContentType="application/vnd.openxmlformats-officedocument.themeOverride+xml"/>
  <Override PartName="/ppt/theme/themeOverride118.xml" ContentType="application/vnd.openxmlformats-officedocument.themeOverride+xml"/>
  <Override PartName="/ppt/theme/themeOverride119.xml" ContentType="application/vnd.openxmlformats-officedocument.themeOverride+xml"/>
  <Override PartName="/ppt/theme/themeOverride120.xml" ContentType="application/vnd.openxmlformats-officedocument.themeOverride+xml"/>
  <Override PartName="/ppt/theme/themeOverride121.xml" ContentType="application/vnd.openxmlformats-officedocument.themeOverride+xml"/>
  <Override PartName="/ppt/theme/themeOverride122.xml" ContentType="application/vnd.openxmlformats-officedocument.themeOverride+xml"/>
  <Override PartName="/ppt/theme/themeOverride123.xml" ContentType="application/vnd.openxmlformats-officedocument.themeOverride+xml"/>
  <Override PartName="/ppt/theme/themeOverride124.xml" ContentType="application/vnd.openxmlformats-officedocument.themeOverride+xml"/>
  <Override PartName="/ppt/theme/themeOverride125.xml" ContentType="application/vnd.openxmlformats-officedocument.themeOverride+xml"/>
  <Override PartName="/ppt/theme/themeOverride126.xml" ContentType="application/vnd.openxmlformats-officedocument.themeOverride+xml"/>
  <Override PartName="/ppt/theme/themeOverride127.xml" ContentType="application/vnd.openxmlformats-officedocument.themeOverride+xml"/>
  <Override PartName="/ppt/theme/themeOverride128.xml" ContentType="application/vnd.openxmlformats-officedocument.themeOverride+xml"/>
  <Override PartName="/ppt/theme/themeOverride129.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0" r:id="rId2"/>
    <p:sldMasterId id="2147483888" r:id="rId3"/>
    <p:sldMasterId id="2147483972" r:id="rId4"/>
    <p:sldMasterId id="2147483988" r:id="rId5"/>
    <p:sldMasterId id="2147484002" r:id="rId6"/>
    <p:sldMasterId id="2147484019" r:id="rId7"/>
    <p:sldMasterId id="2147484037" r:id="rId8"/>
    <p:sldMasterId id="2147484064" r:id="rId9"/>
    <p:sldMasterId id="2147484076" r:id="rId10"/>
  </p:sldMasterIdLst>
  <p:notesMasterIdLst>
    <p:notesMasterId r:id="rId182"/>
  </p:notesMasterIdLst>
  <p:handoutMasterIdLst>
    <p:handoutMasterId r:id="rId183"/>
  </p:handoutMasterIdLst>
  <p:sldIdLst>
    <p:sldId id="272" r:id="rId11"/>
    <p:sldId id="795" r:id="rId12"/>
    <p:sldId id="796" r:id="rId13"/>
    <p:sldId id="817" r:id="rId14"/>
    <p:sldId id="815" r:id="rId15"/>
    <p:sldId id="816" r:id="rId16"/>
    <p:sldId id="818" r:id="rId17"/>
    <p:sldId id="819" r:id="rId18"/>
    <p:sldId id="820" r:id="rId19"/>
    <p:sldId id="845" r:id="rId20"/>
    <p:sldId id="824" r:id="rId21"/>
    <p:sldId id="847" r:id="rId22"/>
    <p:sldId id="825" r:id="rId23"/>
    <p:sldId id="821" r:id="rId24"/>
    <p:sldId id="822" r:id="rId25"/>
    <p:sldId id="846" r:id="rId26"/>
    <p:sldId id="826" r:id="rId27"/>
    <p:sldId id="827" r:id="rId28"/>
    <p:sldId id="828" r:id="rId29"/>
    <p:sldId id="833" r:id="rId30"/>
    <p:sldId id="832" r:id="rId31"/>
    <p:sldId id="829" r:id="rId32"/>
    <p:sldId id="830" r:id="rId33"/>
    <p:sldId id="777" r:id="rId34"/>
    <p:sldId id="844" r:id="rId35"/>
    <p:sldId id="810" r:id="rId36"/>
    <p:sldId id="579" r:id="rId37"/>
    <p:sldId id="580" r:id="rId38"/>
    <p:sldId id="766" r:id="rId39"/>
    <p:sldId id="581" r:id="rId40"/>
    <p:sldId id="767" r:id="rId41"/>
    <p:sldId id="839" r:id="rId42"/>
    <p:sldId id="583" r:id="rId43"/>
    <p:sldId id="768" r:id="rId44"/>
    <p:sldId id="834" r:id="rId45"/>
    <p:sldId id="840" r:id="rId46"/>
    <p:sldId id="843" r:id="rId47"/>
    <p:sldId id="842" r:id="rId48"/>
    <p:sldId id="841" r:id="rId49"/>
    <p:sldId id="837" r:id="rId50"/>
    <p:sldId id="848" r:id="rId51"/>
    <p:sldId id="594" r:id="rId52"/>
    <p:sldId id="813" r:id="rId53"/>
    <p:sldId id="596" r:id="rId54"/>
    <p:sldId id="597" r:id="rId55"/>
    <p:sldId id="838" r:id="rId56"/>
    <p:sldId id="600" r:id="rId57"/>
    <p:sldId id="601" r:id="rId58"/>
    <p:sldId id="670" r:id="rId59"/>
    <p:sldId id="603" r:id="rId60"/>
    <p:sldId id="671" r:id="rId61"/>
    <p:sldId id="605" r:id="rId62"/>
    <p:sldId id="606" r:id="rId63"/>
    <p:sldId id="607" r:id="rId64"/>
    <p:sldId id="608" r:id="rId65"/>
    <p:sldId id="812" r:id="rId66"/>
    <p:sldId id="762" r:id="rId67"/>
    <p:sldId id="763" r:id="rId68"/>
    <p:sldId id="764" r:id="rId69"/>
    <p:sldId id="624" r:id="rId70"/>
    <p:sldId id="625" r:id="rId71"/>
    <p:sldId id="626" r:id="rId72"/>
    <p:sldId id="627" r:id="rId73"/>
    <p:sldId id="628" r:id="rId74"/>
    <p:sldId id="851" r:id="rId75"/>
    <p:sldId id="631" r:id="rId76"/>
    <p:sldId id="630" r:id="rId77"/>
    <p:sldId id="633" r:id="rId78"/>
    <p:sldId id="635" r:id="rId79"/>
    <p:sldId id="814" r:id="rId80"/>
    <p:sldId id="769" r:id="rId81"/>
    <p:sldId id="770" r:id="rId82"/>
    <p:sldId id="771" r:id="rId83"/>
    <p:sldId id="636" r:id="rId84"/>
    <p:sldId id="637" r:id="rId85"/>
    <p:sldId id="765" r:id="rId86"/>
    <p:sldId id="772" r:id="rId87"/>
    <p:sldId id="773" r:id="rId88"/>
    <p:sldId id="649" r:id="rId89"/>
    <p:sldId id="849" r:id="rId90"/>
    <p:sldId id="650" r:id="rId91"/>
    <p:sldId id="651" r:id="rId92"/>
    <p:sldId id="657" r:id="rId93"/>
    <p:sldId id="658" r:id="rId94"/>
    <p:sldId id="659" r:id="rId95"/>
    <p:sldId id="663" r:id="rId96"/>
    <p:sldId id="664" r:id="rId97"/>
    <p:sldId id="668" r:id="rId98"/>
    <p:sldId id="669" r:id="rId99"/>
    <p:sldId id="682" r:id="rId100"/>
    <p:sldId id="683" r:id="rId101"/>
    <p:sldId id="684" r:id="rId102"/>
    <p:sldId id="685" r:id="rId103"/>
    <p:sldId id="686" r:id="rId104"/>
    <p:sldId id="690" r:id="rId105"/>
    <p:sldId id="691" r:id="rId106"/>
    <p:sldId id="692" r:id="rId107"/>
    <p:sldId id="693" r:id="rId108"/>
    <p:sldId id="694" r:id="rId109"/>
    <p:sldId id="695" r:id="rId110"/>
    <p:sldId id="696" r:id="rId111"/>
    <p:sldId id="700" r:id="rId112"/>
    <p:sldId id="701" r:id="rId113"/>
    <p:sldId id="702" r:id="rId114"/>
    <p:sldId id="703" r:id="rId115"/>
    <p:sldId id="704" r:id="rId116"/>
    <p:sldId id="705" r:id="rId117"/>
    <p:sldId id="706" r:id="rId118"/>
    <p:sldId id="710" r:id="rId119"/>
    <p:sldId id="711" r:id="rId120"/>
    <p:sldId id="672" r:id="rId121"/>
    <p:sldId id="673" r:id="rId122"/>
    <p:sldId id="674" r:id="rId123"/>
    <p:sldId id="675" r:id="rId124"/>
    <p:sldId id="676" r:id="rId125"/>
    <p:sldId id="680" r:id="rId126"/>
    <p:sldId id="681" r:id="rId127"/>
    <p:sldId id="712" r:id="rId128"/>
    <p:sldId id="713" r:id="rId129"/>
    <p:sldId id="714" r:id="rId130"/>
    <p:sldId id="715" r:id="rId131"/>
    <p:sldId id="716" r:id="rId132"/>
    <p:sldId id="720" r:id="rId133"/>
    <p:sldId id="721" r:id="rId134"/>
    <p:sldId id="722" r:id="rId135"/>
    <p:sldId id="723" r:id="rId136"/>
    <p:sldId id="724" r:id="rId137"/>
    <p:sldId id="725" r:id="rId138"/>
    <p:sldId id="726" r:id="rId139"/>
    <p:sldId id="730" r:id="rId140"/>
    <p:sldId id="731" r:id="rId141"/>
    <p:sldId id="732" r:id="rId142"/>
    <p:sldId id="733" r:id="rId143"/>
    <p:sldId id="734" r:id="rId144"/>
    <p:sldId id="735" r:id="rId145"/>
    <p:sldId id="736" r:id="rId146"/>
    <p:sldId id="740" r:id="rId147"/>
    <p:sldId id="741" r:id="rId148"/>
    <p:sldId id="742" r:id="rId149"/>
    <p:sldId id="743" r:id="rId150"/>
    <p:sldId id="744" r:id="rId151"/>
    <p:sldId id="745" r:id="rId152"/>
    <p:sldId id="746" r:id="rId153"/>
    <p:sldId id="750" r:id="rId154"/>
    <p:sldId id="751" r:id="rId155"/>
    <p:sldId id="752" r:id="rId156"/>
    <p:sldId id="753" r:id="rId157"/>
    <p:sldId id="754" r:id="rId158"/>
    <p:sldId id="755" r:id="rId159"/>
    <p:sldId id="756" r:id="rId160"/>
    <p:sldId id="760" r:id="rId161"/>
    <p:sldId id="761" r:id="rId162"/>
    <p:sldId id="857" r:id="rId163"/>
    <p:sldId id="873" r:id="rId164"/>
    <p:sldId id="874" r:id="rId165"/>
    <p:sldId id="875" r:id="rId166"/>
    <p:sldId id="876" r:id="rId167"/>
    <p:sldId id="862" r:id="rId168"/>
    <p:sldId id="863" r:id="rId169"/>
    <p:sldId id="864" r:id="rId170"/>
    <p:sldId id="865" r:id="rId171"/>
    <p:sldId id="866" r:id="rId172"/>
    <p:sldId id="867" r:id="rId173"/>
    <p:sldId id="868" r:id="rId174"/>
    <p:sldId id="869" r:id="rId175"/>
    <p:sldId id="870" r:id="rId176"/>
    <p:sldId id="871" r:id="rId177"/>
    <p:sldId id="872" r:id="rId178"/>
    <p:sldId id="362" r:id="rId179"/>
    <p:sldId id="363" r:id="rId180"/>
    <p:sldId id="493" r:id="rId181"/>
  </p:sldIdLst>
  <p:sldSz cx="9144000" cy="6875463"/>
  <p:notesSz cx="6864350" cy="99949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E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29" autoAdjust="0"/>
    <p:restoredTop sz="94660"/>
  </p:normalViewPr>
  <p:slideViewPr>
    <p:cSldViewPr snapToGrid="0">
      <p:cViewPr>
        <p:scale>
          <a:sx n="70" d="100"/>
          <a:sy n="70" d="100"/>
        </p:scale>
        <p:origin x="-2964" y="-1026"/>
      </p:cViewPr>
      <p:guideLst>
        <p:guide orient="horz" pos="21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slide" Target="slides/slide149.xml"/><Relationship Id="rId175" Type="http://schemas.openxmlformats.org/officeDocument/2006/relationships/slide" Target="slides/slide165.xml"/><Relationship Id="rId170" Type="http://schemas.openxmlformats.org/officeDocument/2006/relationships/slide" Target="slides/slide160.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181" Type="http://schemas.openxmlformats.org/officeDocument/2006/relationships/slide" Target="slides/slide171.xml"/><Relationship Id="rId186" Type="http://schemas.openxmlformats.org/officeDocument/2006/relationships/theme" Target="theme/theme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slide" Target="slides/slide161.xml"/><Relationship Id="rId176" Type="http://schemas.openxmlformats.org/officeDocument/2006/relationships/slide" Target="slides/slide166.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82" Type="http://schemas.openxmlformats.org/officeDocument/2006/relationships/notesMaster" Target="notesMasters/notesMaster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172" Type="http://schemas.openxmlformats.org/officeDocument/2006/relationships/slide" Target="slides/slide162.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4975" cy="500063"/>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7788" y="0"/>
            <a:ext cx="2974975" cy="500063"/>
          </a:xfrm>
          <a:prstGeom prst="rect">
            <a:avLst/>
          </a:prstGeom>
        </p:spPr>
        <p:txBody>
          <a:bodyPr vert="horz" lIns="91440" tIns="45720" rIns="91440" bIns="45720" rtlCol="0"/>
          <a:lstStyle>
            <a:lvl1pPr algn="r">
              <a:defRPr sz="1200"/>
            </a:lvl1pPr>
          </a:lstStyle>
          <a:p>
            <a:fld id="{099B9B46-0EEC-477F-9934-4BC6C58C73AD}" type="datetimeFigureOut">
              <a:rPr lang="pt-BR" smtClean="0"/>
              <a:t>26/02/2016</a:t>
            </a:fld>
            <a:endParaRPr lang="pt-BR"/>
          </a:p>
        </p:txBody>
      </p:sp>
      <p:sp>
        <p:nvSpPr>
          <p:cNvPr id="4" name="Espaço Reservado para Rodapé 3"/>
          <p:cNvSpPr>
            <a:spLocks noGrp="1"/>
          </p:cNvSpPr>
          <p:nvPr>
            <p:ph type="ftr" sz="quarter" idx="2"/>
          </p:nvPr>
        </p:nvSpPr>
        <p:spPr>
          <a:xfrm>
            <a:off x="0" y="9493250"/>
            <a:ext cx="2974975" cy="500063"/>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7788" y="9493250"/>
            <a:ext cx="2974975" cy="500063"/>
          </a:xfrm>
          <a:prstGeom prst="rect">
            <a:avLst/>
          </a:prstGeom>
        </p:spPr>
        <p:txBody>
          <a:bodyPr vert="horz" lIns="91440" tIns="45720" rIns="91440" bIns="45720" rtlCol="0" anchor="b"/>
          <a:lstStyle>
            <a:lvl1pPr algn="r">
              <a:defRPr sz="1200"/>
            </a:lvl1pPr>
          </a:lstStyle>
          <a:p>
            <a:fld id="{B93A7369-E87A-40D3-BCD6-E860A9D55BC6}" type="slidenum">
              <a:rPr lang="pt-BR" smtClean="0"/>
              <a:t>‹nº›</a:t>
            </a:fld>
            <a:endParaRPr lang="pt-BR"/>
          </a:p>
        </p:txBody>
      </p:sp>
    </p:spTree>
    <p:extLst>
      <p:ext uri="{BB962C8B-B14F-4D97-AF65-F5344CB8AC3E}">
        <p14:creationId xmlns:p14="http://schemas.microsoft.com/office/powerpoint/2010/main" val="3398213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4552" cy="499745"/>
          </a:xfrm>
          <a:prstGeom prst="rect">
            <a:avLst/>
          </a:prstGeom>
        </p:spPr>
        <p:txBody>
          <a:bodyPr vert="horz" lIns="96332" tIns="48166" rIns="96332" bIns="48166" rtlCol="0"/>
          <a:lstStyle>
            <a:lvl1pPr algn="l">
              <a:defRPr sz="1300"/>
            </a:lvl1pPr>
          </a:lstStyle>
          <a:p>
            <a:endParaRPr lang="pt-BR"/>
          </a:p>
        </p:txBody>
      </p:sp>
      <p:sp>
        <p:nvSpPr>
          <p:cNvPr id="3" name="Espaço Reservado para Data 2"/>
          <p:cNvSpPr>
            <a:spLocks noGrp="1"/>
          </p:cNvSpPr>
          <p:nvPr>
            <p:ph type="dt" idx="1"/>
          </p:nvPr>
        </p:nvSpPr>
        <p:spPr>
          <a:xfrm>
            <a:off x="3888210" y="0"/>
            <a:ext cx="2974552" cy="499745"/>
          </a:xfrm>
          <a:prstGeom prst="rect">
            <a:avLst/>
          </a:prstGeom>
        </p:spPr>
        <p:txBody>
          <a:bodyPr vert="horz" lIns="96332" tIns="48166" rIns="96332" bIns="48166" rtlCol="0"/>
          <a:lstStyle>
            <a:lvl1pPr algn="r">
              <a:defRPr sz="1300"/>
            </a:lvl1pPr>
          </a:lstStyle>
          <a:p>
            <a:fld id="{2CFEFF31-AF09-4918-9C37-0B95A09F0AD1}" type="datetimeFigureOut">
              <a:rPr lang="pt-BR" smtClean="0"/>
              <a:t>26/02/2016</a:t>
            </a:fld>
            <a:endParaRPr lang="pt-BR"/>
          </a:p>
        </p:txBody>
      </p:sp>
      <p:sp>
        <p:nvSpPr>
          <p:cNvPr id="4" name="Espaço Reservado para Imagem de Slide 3"/>
          <p:cNvSpPr>
            <a:spLocks noGrp="1" noRot="1" noChangeAspect="1"/>
          </p:cNvSpPr>
          <p:nvPr>
            <p:ph type="sldImg" idx="2"/>
          </p:nvPr>
        </p:nvSpPr>
        <p:spPr>
          <a:xfrm>
            <a:off x="939800" y="749300"/>
            <a:ext cx="4984750" cy="3748088"/>
          </a:xfrm>
          <a:prstGeom prst="rect">
            <a:avLst/>
          </a:prstGeom>
          <a:noFill/>
          <a:ln w="12700">
            <a:solidFill>
              <a:prstClr val="black"/>
            </a:solidFill>
          </a:ln>
        </p:spPr>
        <p:txBody>
          <a:bodyPr vert="horz" lIns="96332" tIns="48166" rIns="96332" bIns="48166" rtlCol="0" anchor="ctr"/>
          <a:lstStyle/>
          <a:p>
            <a:endParaRPr lang="pt-BR"/>
          </a:p>
        </p:txBody>
      </p:sp>
      <p:sp>
        <p:nvSpPr>
          <p:cNvPr id="5" name="Espaço Reservado para Anotações 4"/>
          <p:cNvSpPr>
            <a:spLocks noGrp="1"/>
          </p:cNvSpPr>
          <p:nvPr>
            <p:ph type="body" sz="quarter" idx="3"/>
          </p:nvPr>
        </p:nvSpPr>
        <p:spPr>
          <a:xfrm>
            <a:off x="686435" y="4747578"/>
            <a:ext cx="5491480" cy="4497705"/>
          </a:xfrm>
          <a:prstGeom prst="rect">
            <a:avLst/>
          </a:prstGeom>
        </p:spPr>
        <p:txBody>
          <a:bodyPr vert="horz" lIns="96332" tIns="48166" rIns="96332" bIns="48166"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93420"/>
            <a:ext cx="2974552" cy="499745"/>
          </a:xfrm>
          <a:prstGeom prst="rect">
            <a:avLst/>
          </a:prstGeom>
        </p:spPr>
        <p:txBody>
          <a:bodyPr vert="horz" lIns="96332" tIns="48166" rIns="96332" bIns="48166"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3888210" y="9493420"/>
            <a:ext cx="2974552" cy="499745"/>
          </a:xfrm>
          <a:prstGeom prst="rect">
            <a:avLst/>
          </a:prstGeom>
        </p:spPr>
        <p:txBody>
          <a:bodyPr vert="horz" lIns="96332" tIns="48166" rIns="96332" bIns="48166" rtlCol="0" anchor="b"/>
          <a:lstStyle>
            <a:lvl1pPr algn="r">
              <a:defRPr sz="1300"/>
            </a:lvl1pPr>
          </a:lstStyle>
          <a:p>
            <a:fld id="{E610A89D-8D80-41CF-BEEF-6E9119756D65}" type="slidenum">
              <a:rPr lang="pt-BR" smtClean="0"/>
              <a:t>‹nº›</a:t>
            </a:fld>
            <a:endParaRPr lang="pt-BR"/>
          </a:p>
        </p:txBody>
      </p:sp>
    </p:spTree>
    <p:extLst>
      <p:ext uri="{BB962C8B-B14F-4D97-AF65-F5344CB8AC3E}">
        <p14:creationId xmlns:p14="http://schemas.microsoft.com/office/powerpoint/2010/main" val="168451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10A89D-8D80-41CF-BEEF-6E9119756D65}" type="slidenum">
              <a:rPr lang="pt-BR" smtClean="0"/>
              <a:t>1</a:t>
            </a:fld>
            <a:endParaRPr lang="pt-BR" dirty="0"/>
          </a:p>
        </p:txBody>
      </p:sp>
    </p:spTree>
    <p:extLst>
      <p:ext uri="{BB962C8B-B14F-4D97-AF65-F5344CB8AC3E}">
        <p14:creationId xmlns:p14="http://schemas.microsoft.com/office/powerpoint/2010/main" val="2172118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83</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90</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97</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104</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111</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118</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125</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132</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139</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34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9CAFFD4-80E5-4443-B70C-52C544E0D8F6}" type="slidenum">
              <a:rPr lang="pt-BR" smtClean="0">
                <a:solidFill>
                  <a:prstClr val="black"/>
                </a:solidFill>
                <a:cs typeface="Arial" charset="0"/>
              </a:rPr>
              <a:pPr eaLnBrk="1" hangingPunct="1"/>
              <a:t>146</a:t>
            </a:fld>
            <a:endParaRPr lang="pt-BR" smtClean="0">
              <a:solidFill>
                <a:prstClr val="black"/>
              </a:solidFill>
              <a:cs typeface="Arial" charset="0"/>
            </a:endParaRPr>
          </a:p>
        </p:txBody>
      </p:sp>
    </p:spTree>
    <p:extLst>
      <p:ext uri="{BB962C8B-B14F-4D97-AF65-F5344CB8AC3E}">
        <p14:creationId xmlns:p14="http://schemas.microsoft.com/office/powerpoint/2010/main" val="154326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10A89D-8D80-41CF-BEEF-6E9119756D65}" type="slidenum">
              <a:rPr lang="pt-BR" smtClean="0">
                <a:solidFill>
                  <a:prstClr val="black"/>
                </a:solidFill>
              </a:rPr>
              <a:pPr/>
              <a:t>5</a:t>
            </a:fld>
            <a:endParaRPr lang="pt-BR" dirty="0">
              <a:solidFill>
                <a:prstClr val="black"/>
              </a:solidFill>
            </a:endParaRPr>
          </a:p>
        </p:txBody>
      </p:sp>
    </p:spTree>
    <p:extLst>
      <p:ext uri="{BB962C8B-B14F-4D97-AF65-F5344CB8AC3E}">
        <p14:creationId xmlns:p14="http://schemas.microsoft.com/office/powerpoint/2010/main" val="464556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39800" y="749300"/>
            <a:ext cx="4984750" cy="37480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35E8ADF-E552-4DB7-9FE6-FB03294E1CF5}" type="slidenum">
              <a:rPr lang="pt-BR" smtClean="0">
                <a:solidFill>
                  <a:prstClr val="black"/>
                </a:solidFill>
              </a:rPr>
              <a:pPr/>
              <a:t>170</a:t>
            </a:fld>
            <a:endParaRPr lang="pt-BR">
              <a:solidFill>
                <a:prstClr val="black"/>
              </a:solidFill>
            </a:endParaRPr>
          </a:p>
        </p:txBody>
      </p:sp>
    </p:spTree>
    <p:extLst>
      <p:ext uri="{BB962C8B-B14F-4D97-AF65-F5344CB8AC3E}">
        <p14:creationId xmlns:p14="http://schemas.microsoft.com/office/powerpoint/2010/main" val="1546809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10A89D-8D80-41CF-BEEF-6E9119756D65}" type="slidenum">
              <a:rPr lang="pt-BR" smtClean="0">
                <a:solidFill>
                  <a:prstClr val="black"/>
                </a:solidFill>
              </a:rPr>
              <a:pPr/>
              <a:t>6</a:t>
            </a:fld>
            <a:endParaRPr lang="pt-BR" dirty="0">
              <a:solidFill>
                <a:prstClr val="black"/>
              </a:solidFill>
            </a:endParaRPr>
          </a:p>
        </p:txBody>
      </p:sp>
    </p:spTree>
    <p:extLst>
      <p:ext uri="{BB962C8B-B14F-4D97-AF65-F5344CB8AC3E}">
        <p14:creationId xmlns:p14="http://schemas.microsoft.com/office/powerpoint/2010/main" val="235144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10A89D-8D80-41CF-BEEF-6E9119756D65}" type="slidenum">
              <a:rPr lang="pt-BR" smtClean="0">
                <a:solidFill>
                  <a:prstClr val="black"/>
                </a:solidFill>
              </a:rPr>
              <a:pPr/>
              <a:t>14</a:t>
            </a:fld>
            <a:endParaRPr lang="pt-BR" dirty="0">
              <a:solidFill>
                <a:prstClr val="black"/>
              </a:solidFill>
            </a:endParaRPr>
          </a:p>
        </p:txBody>
      </p:sp>
    </p:spTree>
    <p:extLst>
      <p:ext uri="{BB962C8B-B14F-4D97-AF65-F5344CB8AC3E}">
        <p14:creationId xmlns:p14="http://schemas.microsoft.com/office/powerpoint/2010/main" val="2120408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610A89D-8D80-41CF-BEEF-6E9119756D65}" type="slidenum">
              <a:rPr lang="pt-BR" smtClean="0">
                <a:solidFill>
                  <a:prstClr val="black"/>
                </a:solidFill>
              </a:rPr>
              <a:pPr/>
              <a:t>19</a:t>
            </a:fld>
            <a:endParaRPr lang="pt-BR" dirty="0">
              <a:solidFill>
                <a:prstClr val="black"/>
              </a:solidFill>
            </a:endParaRPr>
          </a:p>
        </p:txBody>
      </p:sp>
    </p:spTree>
    <p:extLst>
      <p:ext uri="{BB962C8B-B14F-4D97-AF65-F5344CB8AC3E}">
        <p14:creationId xmlns:p14="http://schemas.microsoft.com/office/powerpoint/2010/main" val="3166065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283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44CA1AA-868E-4BC4-A604-34EB309E8D46}" type="slidenum">
              <a:rPr lang="pt-BR" smtClean="0">
                <a:solidFill>
                  <a:prstClr val="black"/>
                </a:solidFill>
                <a:cs typeface="Arial" charset="0"/>
              </a:rPr>
              <a:pPr eaLnBrk="1" hangingPunct="1"/>
              <a:t>42</a:t>
            </a:fld>
            <a:endParaRPr lang="pt-BR" dirty="0" smtClean="0">
              <a:solidFill>
                <a:prstClr val="black"/>
              </a:solidFill>
              <a:cs typeface="Arial" charset="0"/>
            </a:endParaRPr>
          </a:p>
        </p:txBody>
      </p:sp>
    </p:spTree>
    <p:extLst>
      <p:ext uri="{BB962C8B-B14F-4D97-AF65-F5344CB8AC3E}">
        <p14:creationId xmlns:p14="http://schemas.microsoft.com/office/powerpoint/2010/main" val="298890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283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44CA1AA-868E-4BC4-A604-34EB309E8D46}" type="slidenum">
              <a:rPr lang="pt-BR" smtClean="0">
                <a:solidFill>
                  <a:prstClr val="black"/>
                </a:solidFill>
                <a:cs typeface="Arial" charset="0"/>
              </a:rPr>
              <a:pPr eaLnBrk="1" hangingPunct="1"/>
              <a:t>60</a:t>
            </a:fld>
            <a:endParaRPr lang="pt-BR" dirty="0" smtClean="0">
              <a:solidFill>
                <a:prstClr val="black"/>
              </a:solidFill>
              <a:cs typeface="Arial" charset="0"/>
            </a:endParaRPr>
          </a:p>
        </p:txBody>
      </p:sp>
    </p:spTree>
    <p:extLst>
      <p:ext uri="{BB962C8B-B14F-4D97-AF65-F5344CB8AC3E}">
        <p14:creationId xmlns:p14="http://schemas.microsoft.com/office/powerpoint/2010/main" val="158588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E610A89D-8D80-41CF-BEEF-6E9119756D65}" type="slidenum">
              <a:rPr lang="pt-BR" smtClean="0"/>
              <a:t>66</a:t>
            </a:fld>
            <a:endParaRPr lang="pt-BR"/>
          </a:p>
        </p:txBody>
      </p:sp>
    </p:spTree>
    <p:extLst>
      <p:ext uri="{BB962C8B-B14F-4D97-AF65-F5344CB8AC3E}">
        <p14:creationId xmlns:p14="http://schemas.microsoft.com/office/powerpoint/2010/main" val="285171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Espaço Reservado para Imagem de Slide 1"/>
          <p:cNvSpPr>
            <a:spLocks noGrp="1" noRot="1" noChangeAspect="1" noTextEdit="1"/>
          </p:cNvSpPr>
          <p:nvPr>
            <p:ph type="sldImg"/>
          </p:nvPr>
        </p:nvSpPr>
        <p:spPr bwMode="auto">
          <a:xfrm>
            <a:off x="939800" y="749300"/>
            <a:ext cx="4984750" cy="3748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314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3336" eaLnBrk="0" hangingPunct="0">
              <a:defRPr>
                <a:solidFill>
                  <a:schemeClr val="tx1"/>
                </a:solidFill>
                <a:latin typeface="Calibri" pitchFamily="34" charset="0"/>
                <a:ea typeface="MS PGothic" pitchFamily="34" charset="-128"/>
              </a:defRPr>
            </a:lvl1pPr>
            <a:lvl2pPr marL="791491" indent="-304420" defTabSz="1033336" eaLnBrk="0" hangingPunct="0">
              <a:defRPr>
                <a:solidFill>
                  <a:schemeClr val="tx1"/>
                </a:solidFill>
                <a:latin typeface="Calibri" pitchFamily="34" charset="0"/>
                <a:ea typeface="MS PGothic" pitchFamily="34" charset="-128"/>
              </a:defRPr>
            </a:lvl2pPr>
            <a:lvl3pPr marL="1217677" indent="-243536" defTabSz="1033336" eaLnBrk="0" hangingPunct="0">
              <a:defRPr>
                <a:solidFill>
                  <a:schemeClr val="tx1"/>
                </a:solidFill>
                <a:latin typeface="Calibri" pitchFamily="34" charset="0"/>
                <a:ea typeface="MS PGothic" pitchFamily="34" charset="-128"/>
              </a:defRPr>
            </a:lvl3pPr>
            <a:lvl4pPr marL="1704748" indent="-243536" defTabSz="1033336" eaLnBrk="0" hangingPunct="0">
              <a:defRPr>
                <a:solidFill>
                  <a:schemeClr val="tx1"/>
                </a:solidFill>
                <a:latin typeface="Calibri" pitchFamily="34" charset="0"/>
                <a:ea typeface="MS PGothic" pitchFamily="34" charset="-128"/>
              </a:defRPr>
            </a:lvl4pPr>
            <a:lvl5pPr marL="2191818" indent="-243536" defTabSz="1033336" eaLnBrk="0" hangingPunct="0">
              <a:defRPr>
                <a:solidFill>
                  <a:schemeClr val="tx1"/>
                </a:solidFill>
                <a:latin typeface="Calibri" pitchFamily="34" charset="0"/>
                <a:ea typeface="MS PGothic" pitchFamily="34" charset="-128"/>
              </a:defRPr>
            </a:lvl5pPr>
            <a:lvl6pPr marL="2678889" indent="-243536" defTabSz="1033336" eaLnBrk="0" fontAlgn="base" hangingPunct="0">
              <a:spcBef>
                <a:spcPct val="0"/>
              </a:spcBef>
              <a:spcAft>
                <a:spcPct val="0"/>
              </a:spcAft>
              <a:defRPr>
                <a:solidFill>
                  <a:schemeClr val="tx1"/>
                </a:solidFill>
                <a:latin typeface="Calibri" pitchFamily="34" charset="0"/>
                <a:ea typeface="MS PGothic" pitchFamily="34" charset="-128"/>
              </a:defRPr>
            </a:lvl6pPr>
            <a:lvl7pPr marL="3165961" indent="-243536" defTabSz="1033336" eaLnBrk="0" fontAlgn="base" hangingPunct="0">
              <a:spcBef>
                <a:spcPct val="0"/>
              </a:spcBef>
              <a:spcAft>
                <a:spcPct val="0"/>
              </a:spcAft>
              <a:defRPr>
                <a:solidFill>
                  <a:schemeClr val="tx1"/>
                </a:solidFill>
                <a:latin typeface="Calibri" pitchFamily="34" charset="0"/>
                <a:ea typeface="MS PGothic" pitchFamily="34" charset="-128"/>
              </a:defRPr>
            </a:lvl7pPr>
            <a:lvl8pPr marL="3653032" indent="-243536" defTabSz="1033336" eaLnBrk="0" fontAlgn="base" hangingPunct="0">
              <a:spcBef>
                <a:spcPct val="0"/>
              </a:spcBef>
              <a:spcAft>
                <a:spcPct val="0"/>
              </a:spcAft>
              <a:defRPr>
                <a:solidFill>
                  <a:schemeClr val="tx1"/>
                </a:solidFill>
                <a:latin typeface="Calibri" pitchFamily="34" charset="0"/>
                <a:ea typeface="MS PGothic" pitchFamily="34" charset="-128"/>
              </a:defRPr>
            </a:lvl8pPr>
            <a:lvl9pPr marL="4140103" indent="-243536" defTabSz="1033336"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ECDBF05-0B21-40F2-8B7E-EC8F495E9118}" type="slidenum">
              <a:rPr lang="pt-BR" smtClean="0">
                <a:solidFill>
                  <a:prstClr val="black"/>
                </a:solidFill>
                <a:cs typeface="Arial" charset="0"/>
              </a:rPr>
              <a:pPr eaLnBrk="1" hangingPunct="1"/>
              <a:t>74</a:t>
            </a:fld>
            <a:endParaRPr lang="pt-BR" smtClean="0">
              <a:solidFill>
                <a:prstClr val="black"/>
              </a:solidFill>
              <a:cs typeface="Arial" charset="0"/>
            </a:endParaRPr>
          </a:p>
        </p:txBody>
      </p:sp>
    </p:spTree>
    <p:extLst>
      <p:ext uri="{BB962C8B-B14F-4D97-AF65-F5344CB8AC3E}">
        <p14:creationId xmlns:p14="http://schemas.microsoft.com/office/powerpoint/2010/main" val="239898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221"/>
            <a:ext cx="7772400" cy="239368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11210"/>
            <a:ext cx="6858000" cy="1659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93299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113148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cSld name="Título e texto vertical">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1112936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cSld name="Título e texto verticais">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866413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Layout personalizado 1">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5356689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Layout personalizado 3">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25937920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Layout personalizado 4">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9243836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221"/>
            <a:ext cx="7772400" cy="239368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11210"/>
            <a:ext cx="6858000" cy="1659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932999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692495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4093"/>
            <a:ext cx="7886700" cy="2860001"/>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601151"/>
            <a:ext cx="7886700" cy="15040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282948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114142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6056"/>
            <a:ext cx="7886700" cy="1328938"/>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5444"/>
            <a:ext cx="3868340"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11454"/>
            <a:ext cx="3868340"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1" y="1685444"/>
            <a:ext cx="3887391"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1" y="2511454"/>
            <a:ext cx="3887391"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0325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6055"/>
            <a:ext cx="1971675" cy="5826637"/>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1" y="366055"/>
            <a:ext cx="5800725" cy="582663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023108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912264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6956376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9941"/>
            <a:ext cx="4629150" cy="48860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020727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9941"/>
            <a:ext cx="4629150" cy="48860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532011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113148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6055"/>
            <a:ext cx="1971675" cy="5826637"/>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1" y="366055"/>
            <a:ext cx="5800725" cy="582663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02310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221"/>
            <a:ext cx="7772400" cy="239368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11210"/>
            <a:ext cx="6858000" cy="1659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93299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692495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4093"/>
            <a:ext cx="7886700" cy="2860001"/>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601151"/>
            <a:ext cx="7886700" cy="15040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282948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11414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221"/>
            <a:ext cx="7772400" cy="239368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11210"/>
            <a:ext cx="6858000" cy="1659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112891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6056"/>
            <a:ext cx="7886700" cy="1328938"/>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5444"/>
            <a:ext cx="3868340"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11454"/>
            <a:ext cx="3868340"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1" y="1685444"/>
            <a:ext cx="3887391"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1" y="2511454"/>
            <a:ext cx="3887391"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032563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912264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6956376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9941"/>
            <a:ext cx="4629150" cy="48860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020727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9941"/>
            <a:ext cx="4629150" cy="48860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532011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113148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6055"/>
            <a:ext cx="1971675" cy="5826637"/>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1" y="366055"/>
            <a:ext cx="5800725" cy="582663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02310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54076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4093"/>
            <a:ext cx="7886700" cy="2860001"/>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601151"/>
            <a:ext cx="7886700" cy="15040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24385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40955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6056"/>
            <a:ext cx="7886700" cy="1328938"/>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5444"/>
            <a:ext cx="3868340"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11454"/>
            <a:ext cx="3868340"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1" y="1685444"/>
            <a:ext cx="3887391"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1" y="2511454"/>
            <a:ext cx="3887391"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105353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773631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05041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9941"/>
            <a:ext cx="4629150" cy="48860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06859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69249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9941"/>
            <a:ext cx="4629150" cy="48860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73921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8773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6055"/>
            <a:ext cx="1971675" cy="5826637"/>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1" y="366055"/>
            <a:ext cx="5800725" cy="582663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621143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221"/>
            <a:ext cx="7772400" cy="239368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11210"/>
            <a:ext cx="6858000" cy="1659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5248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89123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4093"/>
            <a:ext cx="7886700" cy="2860001"/>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601151"/>
            <a:ext cx="7886700" cy="15040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39595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26747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6056"/>
            <a:ext cx="7886700" cy="1328938"/>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5444"/>
            <a:ext cx="3868340"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11454"/>
            <a:ext cx="3868340"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1" y="1685444"/>
            <a:ext cx="3887391"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1" y="2511454"/>
            <a:ext cx="3887391"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73853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48768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48673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4093"/>
            <a:ext cx="7886700" cy="2860001"/>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601151"/>
            <a:ext cx="7886700" cy="15040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28294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9941"/>
            <a:ext cx="4629150" cy="48860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54993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9941"/>
            <a:ext cx="4629150" cy="48860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005199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52350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6055"/>
            <a:ext cx="1971675" cy="5826637"/>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1" y="366055"/>
            <a:ext cx="5800725" cy="582663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52813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221"/>
            <a:ext cx="7772400" cy="239368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11210"/>
            <a:ext cx="6858000" cy="1659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80084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7547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4096"/>
            <a:ext cx="7886700" cy="2860001"/>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601154"/>
            <a:ext cx="7886700" cy="15040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74189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42717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6056"/>
            <a:ext cx="7886700" cy="1328938"/>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5444"/>
            <a:ext cx="3868340"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11454"/>
            <a:ext cx="3868340"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7" y="1685444"/>
            <a:ext cx="3887391"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7" y="2511454"/>
            <a:ext cx="3887391"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63348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45177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11414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88122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9944"/>
            <a:ext cx="4629150" cy="48860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99801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9944"/>
            <a:ext cx="4629150" cy="48860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56640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12610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6058"/>
            <a:ext cx="1971675" cy="5826637"/>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7" y="366058"/>
            <a:ext cx="5800725" cy="582663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26335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Slide de título">
    <p:spTree>
      <p:nvGrpSpPr>
        <p:cNvPr id="1" name=""/>
        <p:cNvGrpSpPr/>
        <p:nvPr/>
      </p:nvGrpSpPr>
      <p:grpSpPr>
        <a:xfrm>
          <a:off x="0" y="0"/>
          <a:ext cx="0" cy="0"/>
          <a:chOff x="0" y="0"/>
          <a:chExt cx="0" cy="0"/>
        </a:xfrm>
      </p:grpSpPr>
      <p:pic>
        <p:nvPicPr>
          <p:cNvPr id="10" name="Imagem 9" descr="slide mestre la01-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6" y="0"/>
            <a:ext cx="9123725" cy="6875463"/>
          </a:xfrm>
          <a:prstGeom prst="rect">
            <a:avLst/>
          </a:prstGeom>
        </p:spPr>
      </p:pic>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900020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Cabeçalho da Seção">
    <p:spTree>
      <p:nvGrpSpPr>
        <p:cNvPr id="1" name=""/>
        <p:cNvGrpSpPr/>
        <p:nvPr/>
      </p:nvGrpSpPr>
      <p:grpSpPr>
        <a:xfrm>
          <a:off x="0" y="0"/>
          <a:ext cx="0" cy="0"/>
          <a:chOff x="0" y="0"/>
          <a:chExt cx="0" cy="0"/>
        </a:xfrm>
      </p:grpSpPr>
      <p:pic>
        <p:nvPicPr>
          <p:cNvPr id="4121" name="Picture 25" descr="Z:\Brain\slide mestre ppt\at\slide mestre la0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5915"/>
            <a:ext cx="9144001" cy="6891378"/>
          </a:xfrm>
          <a:prstGeom prst="rect">
            <a:avLst/>
          </a:prstGeom>
          <a:noFill/>
        </p:spPr>
      </p:pic>
      <p:sp>
        <p:nvSpPr>
          <p:cNvPr id="9" name="Título 11"/>
          <p:cNvSpPr>
            <a:spLocks noGrp="1"/>
          </p:cNvSpPr>
          <p:nvPr>
            <p:ph type="title" hasCustomPrompt="1"/>
          </p:nvPr>
        </p:nvSpPr>
        <p:spPr>
          <a:xfrm>
            <a:off x="457200" y="1127612"/>
            <a:ext cx="4474840" cy="4403673"/>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21412313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5_Slide de título">
    <p:spTree>
      <p:nvGrpSpPr>
        <p:cNvPr id="1" name=""/>
        <p:cNvGrpSpPr/>
        <p:nvPr/>
      </p:nvGrpSpPr>
      <p:grpSpPr>
        <a:xfrm>
          <a:off x="0" y="0"/>
          <a:ext cx="0" cy="0"/>
          <a:chOff x="0" y="0"/>
          <a:chExt cx="0" cy="0"/>
        </a:xfrm>
      </p:grpSpPr>
      <p:pic>
        <p:nvPicPr>
          <p:cNvPr id="18" name="Imagem 17" descr="slide mestre la01-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83102"/>
          </a:xfrm>
          <a:prstGeom prst="rect">
            <a:avLst/>
          </a:prstGeom>
        </p:spPr>
      </p:pic>
      <p:sp>
        <p:nvSpPr>
          <p:cNvPr id="10" name="Espaço Reservado para Data 3"/>
          <p:cNvSpPr>
            <a:spLocks noGrp="1"/>
          </p:cNvSpPr>
          <p:nvPr>
            <p:ph type="dt" sz="half" idx="10"/>
          </p:nvPr>
        </p:nvSpPr>
        <p:spPr>
          <a:xfrm>
            <a:off x="457200" y="6397582"/>
            <a:ext cx="2133600" cy="366055"/>
          </a:xfrm>
        </p:spPr>
        <p:txBody>
          <a:bodyPr/>
          <a:lstStyle/>
          <a:p>
            <a:endParaRPr lang="pt-BR" dirty="0">
              <a:solidFill>
                <a:prstClr val="black">
                  <a:tint val="75000"/>
                </a:prstClr>
              </a:solidFill>
            </a:endParaRPr>
          </a:p>
        </p:txBody>
      </p:sp>
      <p:sp>
        <p:nvSpPr>
          <p:cNvPr id="11" name="Espaço Reservado para Rodapé 4"/>
          <p:cNvSpPr>
            <a:spLocks noGrp="1"/>
          </p:cNvSpPr>
          <p:nvPr>
            <p:ph type="ftr" sz="quarter" idx="11"/>
          </p:nvPr>
        </p:nvSpPr>
        <p:spPr>
          <a:xfrm>
            <a:off x="3124200" y="6397582"/>
            <a:ext cx="2895600" cy="366055"/>
          </a:xfrm>
        </p:spPr>
        <p:txBody>
          <a:bodyPr/>
          <a:lstStyle/>
          <a:p>
            <a:endParaRPr lang="pt-BR" dirty="0">
              <a:solidFill>
                <a:prstClr val="black">
                  <a:tint val="75000"/>
                </a:prstClr>
              </a:solidFill>
            </a:endParaRPr>
          </a:p>
        </p:txBody>
      </p:sp>
      <p:sp>
        <p:nvSpPr>
          <p:cNvPr id="14" name="Espaço Reservado para Número de Slide 5"/>
          <p:cNvSpPr>
            <a:spLocks noGrp="1"/>
          </p:cNvSpPr>
          <p:nvPr>
            <p:ph type="sldNum" sz="quarter" idx="12"/>
          </p:nvPr>
        </p:nvSpPr>
        <p:spPr>
          <a:xfrm>
            <a:off x="6553200" y="6397582"/>
            <a:ext cx="2133600" cy="366055"/>
          </a:xfrm>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5" name="Título 11"/>
          <p:cNvSpPr>
            <a:spLocks noGrp="1"/>
          </p:cNvSpPr>
          <p:nvPr>
            <p:ph type="title" hasCustomPrompt="1"/>
          </p:nvPr>
        </p:nvSpPr>
        <p:spPr>
          <a:xfrm>
            <a:off x="4355976" y="1632947"/>
            <a:ext cx="4330824" cy="3392994"/>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70324"/>
            <a:ext cx="4568924" cy="1010679"/>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248301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ítulo e conteúd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3386714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Slide de títul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23167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6056"/>
            <a:ext cx="7886700" cy="1328938"/>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5444"/>
            <a:ext cx="3868340"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11454"/>
            <a:ext cx="3868340"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1" y="1685444"/>
            <a:ext cx="3887391"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1" y="2511454"/>
            <a:ext cx="3887391"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03256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ítulo e conteúd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1263147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Em branc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7"/>
        <p:cNvGrpSpPr/>
        <p:nvPr/>
      </p:nvGrpSpPr>
      <p:grpSpPr>
        <a:xfrm>
          <a:off x="0" y="0"/>
          <a:ext cx="0" cy="0"/>
          <a:chOff x="0" y="0"/>
          <a:chExt cx="0" cy="0"/>
        </a:xfrm>
      </p:grpSpPr>
    </p:spTree>
    <p:extLst>
      <p:ext uri="{BB962C8B-B14F-4D97-AF65-F5344CB8AC3E}">
        <p14:creationId xmlns:p14="http://schemas.microsoft.com/office/powerpoint/2010/main" val="586739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Duas Partes de Conteúd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27374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açã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2021183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Somente títul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537868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cSld name="Imagem com Legenda">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1408092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cSld name="Título e texto vertical">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5144116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cSld name="Título e texto verticais">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996093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Layout personalizado 3">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35287495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Layout personalizado 4">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802743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912264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628650" y="366056"/>
            <a:ext cx="7886700" cy="1328938"/>
          </a:xfrm>
          <a:prstGeom prst="rect">
            <a:avLst/>
          </a:prstGeom>
        </p:spPr>
        <p:txBody>
          <a:bodyPr/>
          <a:lstStyle/>
          <a:p>
            <a:r>
              <a:rPr lang="pt-BR" smtClean="0"/>
              <a:t>Clique para editar o título mestre</a:t>
            </a:r>
            <a:endParaRPr lang="en-US" dirty="0"/>
          </a:p>
        </p:txBody>
      </p:sp>
      <p:sp>
        <p:nvSpPr>
          <p:cNvPr id="3" name="Content Placeholder 2"/>
          <p:cNvSpPr>
            <a:spLocks noGrp="1"/>
          </p:cNvSpPr>
          <p:nvPr>
            <p:ph idx="1"/>
          </p:nvPr>
        </p:nvSpPr>
        <p:spPr>
          <a:xfrm>
            <a:off x="628650" y="1830274"/>
            <a:ext cx="7886700" cy="4362418"/>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a:xfrm>
            <a:off x="628650" y="6372538"/>
            <a:ext cx="2057400" cy="366055"/>
          </a:xfrm>
          <a:prstGeom prst="rect">
            <a:avLst/>
          </a:prstGeom>
        </p:spPr>
        <p:txBody>
          <a:bodyPr/>
          <a:lstStyle/>
          <a:p>
            <a:fld id="{E9E8C8C4-099C-47B9-9535-3D96319CAF23}" type="datetimeFigureOut">
              <a:rPr lang="pt-BR" smtClean="0">
                <a:solidFill>
                  <a:prstClr val="black">
                    <a:tint val="75000"/>
                  </a:prstClr>
                </a:solidFill>
              </a:rPr>
              <a:pPr/>
              <a:t>26/02/2016</a:t>
            </a:fld>
            <a:endParaRPr lang="pt-BR" dirty="0">
              <a:solidFill>
                <a:prstClr val="black">
                  <a:tint val="75000"/>
                </a:prstClr>
              </a:solidFill>
            </a:endParaRPr>
          </a:p>
        </p:txBody>
      </p:sp>
      <p:sp>
        <p:nvSpPr>
          <p:cNvPr id="5" name="Footer Placeholder 4"/>
          <p:cNvSpPr>
            <a:spLocks noGrp="1"/>
          </p:cNvSpPr>
          <p:nvPr>
            <p:ph type="ftr" sz="quarter" idx="11"/>
          </p:nvPr>
        </p:nvSpPr>
        <p:spPr>
          <a:xfrm>
            <a:off x="3028950" y="6372538"/>
            <a:ext cx="3086100" cy="366055"/>
          </a:xfrm>
          <a:prstGeom prst="rect">
            <a:avLst/>
          </a:prstGeom>
        </p:spPr>
        <p:txBody>
          <a:bodyPr/>
          <a:lstStyle/>
          <a:p>
            <a:endParaRPr lang="pt-BR" dirty="0">
              <a:solidFill>
                <a:prstClr val="black">
                  <a:tint val="75000"/>
                </a:prstClr>
              </a:solidFill>
            </a:endParaRPr>
          </a:p>
        </p:txBody>
      </p:sp>
      <p:sp>
        <p:nvSpPr>
          <p:cNvPr id="6" name="Slide Number Placeholder 5"/>
          <p:cNvSpPr>
            <a:spLocks noGrp="1"/>
          </p:cNvSpPr>
          <p:nvPr>
            <p:ph type="sldNum" sz="quarter" idx="12"/>
          </p:nvPr>
        </p:nvSpPr>
        <p:spPr>
          <a:xfrm>
            <a:off x="6457950" y="6372538"/>
            <a:ext cx="2057400" cy="366055"/>
          </a:xfrm>
          <a:prstGeom prst="rect">
            <a:avLst/>
          </a:prstGeom>
        </p:spPr>
        <p:txBody>
          <a:bodyPr/>
          <a:lstStyle/>
          <a:p>
            <a:fld id="{23E200EB-08D2-4638-BD7D-EF53219B4105}"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210834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221"/>
            <a:ext cx="7772400" cy="239368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11210"/>
            <a:ext cx="6858000" cy="1659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18496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456138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4096"/>
            <a:ext cx="7886700" cy="2860001"/>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601154"/>
            <a:ext cx="7886700" cy="15040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68319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27104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6056"/>
            <a:ext cx="7886700" cy="1328938"/>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5444"/>
            <a:ext cx="3868340"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11454"/>
            <a:ext cx="3868340"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7" y="1685444"/>
            <a:ext cx="3887391"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7" y="2511454"/>
            <a:ext cx="3887391"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96074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76991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29264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9944"/>
            <a:ext cx="4629150" cy="48860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23651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9944"/>
            <a:ext cx="4629150" cy="48860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886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6956376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09593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6058"/>
            <a:ext cx="1971675" cy="5826637"/>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7" y="366058"/>
            <a:ext cx="5800725" cy="582663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7884556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Slide de título">
    <p:spTree>
      <p:nvGrpSpPr>
        <p:cNvPr id="1" name=""/>
        <p:cNvGrpSpPr/>
        <p:nvPr/>
      </p:nvGrpSpPr>
      <p:grpSpPr>
        <a:xfrm>
          <a:off x="0" y="0"/>
          <a:ext cx="0" cy="0"/>
          <a:chOff x="0" y="0"/>
          <a:chExt cx="0" cy="0"/>
        </a:xfrm>
      </p:grpSpPr>
      <p:pic>
        <p:nvPicPr>
          <p:cNvPr id="10" name="Imagem 9" descr="slide mestre la01-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6" y="0"/>
            <a:ext cx="9123725" cy="6875463"/>
          </a:xfrm>
          <a:prstGeom prst="rect">
            <a:avLst/>
          </a:prstGeom>
        </p:spPr>
      </p:pic>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5814217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2_Cabeçalho da Seção">
    <p:spTree>
      <p:nvGrpSpPr>
        <p:cNvPr id="1" name=""/>
        <p:cNvGrpSpPr/>
        <p:nvPr/>
      </p:nvGrpSpPr>
      <p:grpSpPr>
        <a:xfrm>
          <a:off x="0" y="0"/>
          <a:ext cx="0" cy="0"/>
          <a:chOff x="0" y="0"/>
          <a:chExt cx="0" cy="0"/>
        </a:xfrm>
      </p:grpSpPr>
      <p:pic>
        <p:nvPicPr>
          <p:cNvPr id="4121" name="Picture 25" descr="Z:\Brain\slide mestre ppt\at\slide mestre la0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5915"/>
            <a:ext cx="9144001" cy="6891378"/>
          </a:xfrm>
          <a:prstGeom prst="rect">
            <a:avLst/>
          </a:prstGeom>
          <a:noFill/>
        </p:spPr>
      </p:pic>
      <p:sp>
        <p:nvSpPr>
          <p:cNvPr id="9" name="Título 11"/>
          <p:cNvSpPr>
            <a:spLocks noGrp="1"/>
          </p:cNvSpPr>
          <p:nvPr>
            <p:ph type="title" hasCustomPrompt="1"/>
          </p:nvPr>
        </p:nvSpPr>
        <p:spPr>
          <a:xfrm>
            <a:off x="457200" y="1127612"/>
            <a:ext cx="4474840" cy="4403673"/>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3605186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5_Slide de título">
    <p:spTree>
      <p:nvGrpSpPr>
        <p:cNvPr id="1" name=""/>
        <p:cNvGrpSpPr/>
        <p:nvPr/>
      </p:nvGrpSpPr>
      <p:grpSpPr>
        <a:xfrm>
          <a:off x="0" y="0"/>
          <a:ext cx="0" cy="0"/>
          <a:chOff x="0" y="0"/>
          <a:chExt cx="0" cy="0"/>
        </a:xfrm>
      </p:grpSpPr>
      <p:pic>
        <p:nvPicPr>
          <p:cNvPr id="18" name="Imagem 17" descr="slide mestre la01-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83102"/>
          </a:xfrm>
          <a:prstGeom prst="rect">
            <a:avLst/>
          </a:prstGeom>
        </p:spPr>
      </p:pic>
      <p:sp>
        <p:nvSpPr>
          <p:cNvPr id="10" name="Espaço Reservado para Data 3"/>
          <p:cNvSpPr>
            <a:spLocks noGrp="1"/>
          </p:cNvSpPr>
          <p:nvPr>
            <p:ph type="dt" sz="half" idx="10"/>
          </p:nvPr>
        </p:nvSpPr>
        <p:spPr>
          <a:xfrm>
            <a:off x="457200" y="6397582"/>
            <a:ext cx="2133600" cy="366055"/>
          </a:xfrm>
        </p:spPr>
        <p:txBody>
          <a:bodyPr/>
          <a:lstStyle/>
          <a:p>
            <a:endParaRPr lang="pt-BR" dirty="0">
              <a:solidFill>
                <a:prstClr val="black">
                  <a:tint val="75000"/>
                </a:prstClr>
              </a:solidFill>
            </a:endParaRPr>
          </a:p>
        </p:txBody>
      </p:sp>
      <p:sp>
        <p:nvSpPr>
          <p:cNvPr id="11" name="Espaço Reservado para Rodapé 4"/>
          <p:cNvSpPr>
            <a:spLocks noGrp="1"/>
          </p:cNvSpPr>
          <p:nvPr>
            <p:ph type="ftr" sz="quarter" idx="11"/>
          </p:nvPr>
        </p:nvSpPr>
        <p:spPr>
          <a:xfrm>
            <a:off x="3124200" y="6397582"/>
            <a:ext cx="2895600" cy="366055"/>
          </a:xfrm>
        </p:spPr>
        <p:txBody>
          <a:bodyPr/>
          <a:lstStyle/>
          <a:p>
            <a:endParaRPr lang="pt-BR" dirty="0">
              <a:solidFill>
                <a:prstClr val="black">
                  <a:tint val="75000"/>
                </a:prstClr>
              </a:solidFill>
            </a:endParaRPr>
          </a:p>
        </p:txBody>
      </p:sp>
      <p:sp>
        <p:nvSpPr>
          <p:cNvPr id="14" name="Espaço Reservado para Número de Slide 5"/>
          <p:cNvSpPr>
            <a:spLocks noGrp="1"/>
          </p:cNvSpPr>
          <p:nvPr>
            <p:ph type="sldNum" sz="quarter" idx="12"/>
          </p:nvPr>
        </p:nvSpPr>
        <p:spPr>
          <a:xfrm>
            <a:off x="6553200" y="6397582"/>
            <a:ext cx="2133600" cy="366055"/>
          </a:xfrm>
        </p:spPr>
        <p:txBody>
          <a:bodyPr/>
          <a:lstStyle/>
          <a:p>
            <a:fld id="{8EA0BB2B-8F84-41E0-8971-6676C0BADA27}" type="slidenum">
              <a:rPr lang="pt-BR" smtClean="0">
                <a:solidFill>
                  <a:prstClr val="black">
                    <a:tint val="75000"/>
                  </a:prstClr>
                </a:solidFill>
              </a:rPr>
              <a:pPr/>
              <a:t>‹nº›</a:t>
            </a:fld>
            <a:endParaRPr lang="pt-BR" dirty="0">
              <a:solidFill>
                <a:prstClr val="black">
                  <a:tint val="75000"/>
                </a:prstClr>
              </a:solidFill>
            </a:endParaRPr>
          </a:p>
        </p:txBody>
      </p:sp>
      <p:sp>
        <p:nvSpPr>
          <p:cNvPr id="15" name="Título 11"/>
          <p:cNvSpPr>
            <a:spLocks noGrp="1"/>
          </p:cNvSpPr>
          <p:nvPr>
            <p:ph type="title" hasCustomPrompt="1"/>
          </p:nvPr>
        </p:nvSpPr>
        <p:spPr>
          <a:xfrm>
            <a:off x="4355976" y="1632947"/>
            <a:ext cx="4330824" cy="3392994"/>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70324"/>
            <a:ext cx="4568924" cy="1010679"/>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5732235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Título e conteúd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2895382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5221"/>
            <a:ext cx="7772400" cy="2393680"/>
          </a:xfrm>
        </p:spPr>
        <p:txBody>
          <a:bodyPr anchor="b"/>
          <a:lstStyle>
            <a:lvl1pPr algn="ctr">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11210"/>
            <a:ext cx="6858000" cy="1659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82029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50790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4093"/>
            <a:ext cx="7886700" cy="2860001"/>
          </a:xfrm>
        </p:spPr>
        <p:txBody>
          <a:bodyPr anchor="b"/>
          <a:lstStyle>
            <a:lvl1pPr>
              <a:defRPr sz="60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601151"/>
            <a:ext cx="7886700" cy="150400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88966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30274"/>
            <a:ext cx="3886200" cy="436241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588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9941"/>
            <a:ext cx="4629150" cy="48860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02072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6056"/>
            <a:ext cx="7886700" cy="1328938"/>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5444"/>
            <a:ext cx="3868340"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29842" y="2511454"/>
            <a:ext cx="3868340"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1" y="1685444"/>
            <a:ext cx="3887391" cy="8260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29151" y="2511454"/>
            <a:ext cx="3887391" cy="369397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91082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089429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844902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7391" y="989941"/>
            <a:ext cx="4629150" cy="48860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941104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9941"/>
            <a:ext cx="4629150" cy="48860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423152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66918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6055"/>
            <a:ext cx="1971675" cy="5826637"/>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1" y="366055"/>
            <a:ext cx="5800725" cy="582663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101475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ítulo e conteúd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21867511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5_Slide de título">
    <p:spTree>
      <p:nvGrpSpPr>
        <p:cNvPr id="1" name=""/>
        <p:cNvGrpSpPr/>
        <p:nvPr/>
      </p:nvGrpSpPr>
      <p:grpSpPr>
        <a:xfrm>
          <a:off x="0" y="0"/>
          <a:ext cx="0" cy="0"/>
          <a:chOff x="0" y="0"/>
          <a:chExt cx="0" cy="0"/>
        </a:xfrm>
      </p:grpSpPr>
      <p:pic>
        <p:nvPicPr>
          <p:cNvPr id="18" name="Imagem 17" descr="slide mestre la01-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83102"/>
          </a:xfrm>
          <a:prstGeom prst="rect">
            <a:avLst/>
          </a:prstGeom>
        </p:spPr>
      </p:pic>
      <p:sp>
        <p:nvSpPr>
          <p:cNvPr id="10" name="Espaço Reservado para Data 3"/>
          <p:cNvSpPr>
            <a:spLocks noGrp="1"/>
          </p:cNvSpPr>
          <p:nvPr>
            <p:ph type="dt" sz="half" idx="10"/>
          </p:nvPr>
        </p:nvSpPr>
        <p:spPr>
          <a:xfrm>
            <a:off x="457200" y="6397578"/>
            <a:ext cx="2133600" cy="366055"/>
          </a:xfrm>
        </p:spPr>
        <p:txBody>
          <a:bodyPr/>
          <a:lstStyle/>
          <a:p>
            <a:endParaRPr lang="pt-BR">
              <a:solidFill>
                <a:prstClr val="black">
                  <a:tint val="75000"/>
                </a:prstClr>
              </a:solidFill>
            </a:endParaRPr>
          </a:p>
        </p:txBody>
      </p:sp>
      <p:sp>
        <p:nvSpPr>
          <p:cNvPr id="11" name="Espaço Reservado para Rodapé 4"/>
          <p:cNvSpPr>
            <a:spLocks noGrp="1"/>
          </p:cNvSpPr>
          <p:nvPr>
            <p:ph type="ftr" sz="quarter" idx="11"/>
          </p:nvPr>
        </p:nvSpPr>
        <p:spPr>
          <a:xfrm>
            <a:off x="3124200" y="6397578"/>
            <a:ext cx="2895600" cy="366055"/>
          </a:xfrm>
        </p:spPr>
        <p:txBody>
          <a:bodyPr/>
          <a:lstStyle/>
          <a:p>
            <a:endParaRPr lang="pt-BR">
              <a:solidFill>
                <a:prstClr val="black">
                  <a:tint val="75000"/>
                </a:prstClr>
              </a:solidFill>
            </a:endParaRPr>
          </a:p>
        </p:txBody>
      </p:sp>
      <p:sp>
        <p:nvSpPr>
          <p:cNvPr id="14" name="Espaço Reservado para Número de Slide 5"/>
          <p:cNvSpPr>
            <a:spLocks noGrp="1"/>
          </p:cNvSpPr>
          <p:nvPr>
            <p:ph type="sldNum" sz="quarter" idx="12"/>
          </p:nvPr>
        </p:nvSpPr>
        <p:spPr>
          <a:xfrm>
            <a:off x="6553200" y="6397578"/>
            <a:ext cx="2133600" cy="366055"/>
          </a:xfrm>
        </p:spPr>
        <p:txBody>
          <a:bodyPr/>
          <a:lstStyle/>
          <a:p>
            <a:fld id="{8EA0BB2B-8F84-41E0-8971-6676C0BADA27}" type="slidenum">
              <a:rPr lang="pt-BR" smtClean="0">
                <a:solidFill>
                  <a:prstClr val="black">
                    <a:tint val="75000"/>
                  </a:prstClr>
                </a:solidFill>
              </a:rPr>
              <a:pPr/>
              <a:t>‹nº›</a:t>
            </a:fld>
            <a:endParaRPr lang="pt-BR">
              <a:solidFill>
                <a:prstClr val="black">
                  <a:tint val="75000"/>
                </a:prstClr>
              </a:solidFill>
            </a:endParaRPr>
          </a:p>
        </p:txBody>
      </p:sp>
      <p:sp>
        <p:nvSpPr>
          <p:cNvPr id="15" name="Título 11"/>
          <p:cNvSpPr>
            <a:spLocks noGrp="1"/>
          </p:cNvSpPr>
          <p:nvPr>
            <p:ph type="title" hasCustomPrompt="1"/>
          </p:nvPr>
        </p:nvSpPr>
        <p:spPr>
          <a:xfrm>
            <a:off x="4355976" y="1632947"/>
            <a:ext cx="4330824" cy="3392994"/>
          </a:xfrm>
        </p:spPr>
        <p:txBody>
          <a:bodyPr/>
          <a:lstStyle>
            <a:lvl1pPr algn="l">
              <a:defRPr sz="3200" cap="none">
                <a:solidFill>
                  <a:schemeClr val="bg1"/>
                </a:solidFill>
              </a:defRPr>
            </a:lvl1pPr>
          </a:lstStyle>
          <a:p>
            <a:r>
              <a:rPr lang="pt-BR" dirty="0" smtClean="0"/>
              <a:t>clique para editar o título mestre</a:t>
            </a:r>
            <a:endParaRPr lang="pt-BR" dirty="0"/>
          </a:p>
        </p:txBody>
      </p:sp>
      <p:sp>
        <p:nvSpPr>
          <p:cNvPr id="16" name="Espaço Reservado para Texto 4"/>
          <p:cNvSpPr>
            <a:spLocks noGrp="1"/>
          </p:cNvSpPr>
          <p:nvPr>
            <p:ph type="body" sz="quarter" idx="13" hasCustomPrompt="1"/>
          </p:nvPr>
        </p:nvSpPr>
        <p:spPr>
          <a:xfrm>
            <a:off x="4395564" y="5170324"/>
            <a:ext cx="4568924" cy="1010679"/>
          </a:xfrm>
        </p:spPr>
        <p:txBody>
          <a:bodyPr anchor="ctr">
            <a:noAutofit/>
          </a:bodyPr>
          <a:lstStyle>
            <a:lvl1pPr marL="0" indent="0" algn="l">
              <a:lnSpc>
                <a:spcPct val="150000"/>
              </a:lnSpc>
              <a:buNone/>
              <a:defRPr sz="2400" cap="none" baseline="0">
                <a:solidFill>
                  <a:schemeClr val="bg1"/>
                </a:solidFill>
                <a:latin typeface="Tahoma" pitchFamily="34" charset="0"/>
                <a:ea typeface="Tahoma" pitchFamily="34" charset="0"/>
                <a:cs typeface="Tahoma" pitchFamily="34" charset="0"/>
              </a:defRPr>
            </a:lvl1pPr>
          </a:lstStyle>
          <a:p>
            <a:pPr lvl="0"/>
            <a:r>
              <a:rPr lang="pt-BR" dirty="0" smtClean="0"/>
              <a:t>Mês/ANO</a:t>
            </a:r>
            <a:endParaRPr lang="pt-BR" dirty="0"/>
          </a:p>
        </p:txBody>
      </p:sp>
    </p:spTree>
    <p:extLst>
      <p:ext uri="{BB962C8B-B14F-4D97-AF65-F5344CB8AC3E}">
        <p14:creationId xmlns:p14="http://schemas.microsoft.com/office/powerpoint/2010/main" val="19811002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2_Cabeçalho da Seção">
    <p:spTree>
      <p:nvGrpSpPr>
        <p:cNvPr id="1" name=""/>
        <p:cNvGrpSpPr/>
        <p:nvPr/>
      </p:nvGrpSpPr>
      <p:grpSpPr>
        <a:xfrm>
          <a:off x="0" y="0"/>
          <a:ext cx="0" cy="0"/>
          <a:chOff x="0" y="0"/>
          <a:chExt cx="0" cy="0"/>
        </a:xfrm>
      </p:grpSpPr>
      <p:pic>
        <p:nvPicPr>
          <p:cNvPr id="4121" name="Picture 25" descr="Z:\Brain\slide mestre ppt\at\slide mestre la0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5915"/>
            <a:ext cx="9144001" cy="6891378"/>
          </a:xfrm>
          <a:prstGeom prst="rect">
            <a:avLst/>
          </a:prstGeom>
          <a:noFill/>
        </p:spPr>
      </p:pic>
      <p:sp>
        <p:nvSpPr>
          <p:cNvPr id="9" name="Título 11"/>
          <p:cNvSpPr>
            <a:spLocks noGrp="1"/>
          </p:cNvSpPr>
          <p:nvPr>
            <p:ph type="title" hasCustomPrompt="1"/>
          </p:nvPr>
        </p:nvSpPr>
        <p:spPr>
          <a:xfrm>
            <a:off x="457200" y="1127608"/>
            <a:ext cx="4474840" cy="4403673"/>
          </a:xfrm>
        </p:spPr>
        <p:txBody>
          <a:bodyPr/>
          <a:lstStyle>
            <a:lvl1pPr algn="r">
              <a:defRPr sz="3200" cap="none"/>
            </a:lvl1pPr>
          </a:lstStyle>
          <a:p>
            <a:r>
              <a:rPr lang="pt-BR" dirty="0" smtClean="0"/>
              <a:t>título para slide de transição</a:t>
            </a:r>
            <a:endParaRPr lang="pt-BR" dirty="0"/>
          </a:p>
        </p:txBody>
      </p:sp>
    </p:spTree>
    <p:extLst>
      <p:ext uri="{BB962C8B-B14F-4D97-AF65-F5344CB8AC3E}">
        <p14:creationId xmlns:p14="http://schemas.microsoft.com/office/powerpoint/2010/main" val="3877096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8364"/>
            <a:ext cx="2949178" cy="1604275"/>
          </a:xfrm>
        </p:spPr>
        <p:txBody>
          <a:bodyPr anchor="b"/>
          <a:lstStyle>
            <a:lvl1pPr>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9941"/>
            <a:ext cx="4629150" cy="48860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29841" y="2062639"/>
            <a:ext cx="2949178" cy="38212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532011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Layout personalizado 4">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13510085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cSld name="1_Cabeçalho da Seçã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764155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Layout personalizado 1">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748629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Slide de títul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640991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ítulo e conteúd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40091292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cSld name="Cabeçalho da Seçã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072279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Duas Partes de Conteúd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2709175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cSld name="Comparaçã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1563038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Somente título">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5662638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cSld name="Imagem com Legenda">
    <p:bg>
      <p:bgPr>
        <a:blipFill>
          <a:blip r:embed="rId2">
            <a:alphaModFix/>
            <a:extLst>
              <a:ext uri="{28A0092B-C50C-407E-A947-70E740481C1C}">
                <a14:useLocalDpi xmlns:a14="http://schemas.microsoft.com/office/drawing/2010/main" val="0"/>
              </a:ext>
            </a:extLst>
          </a:blip>
          <a:stretch>
            <a:fillRect/>
          </a:stretch>
        </a:blipFill>
        <a:effectLst/>
      </p:bgPr>
    </p:bg>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543485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056"/>
            <a:ext cx="7886700" cy="132893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30274"/>
            <a:ext cx="7886700" cy="436241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72537"/>
            <a:ext cx="2057400" cy="36605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solidFill>
                <a:prstClr val="black">
                  <a:tint val="75000"/>
                </a:prstClr>
              </a:solidFill>
            </a:endParaRPr>
          </a:p>
        </p:txBody>
      </p:sp>
      <p:sp>
        <p:nvSpPr>
          <p:cNvPr id="5" name="Footer Placeholder 4"/>
          <p:cNvSpPr>
            <a:spLocks noGrp="1"/>
          </p:cNvSpPr>
          <p:nvPr>
            <p:ph type="ftr" sz="quarter" idx="3"/>
          </p:nvPr>
        </p:nvSpPr>
        <p:spPr>
          <a:xfrm>
            <a:off x="3028950" y="6372537"/>
            <a:ext cx="3086100" cy="3660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6457950" y="6372537"/>
            <a:ext cx="2057400" cy="36605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4442635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056"/>
            <a:ext cx="7886700" cy="132893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30274"/>
            <a:ext cx="7886700" cy="436241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72537"/>
            <a:ext cx="2057400" cy="36605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p>
        </p:txBody>
      </p:sp>
      <p:sp>
        <p:nvSpPr>
          <p:cNvPr id="5" name="Footer Placeholder 4"/>
          <p:cNvSpPr>
            <a:spLocks noGrp="1"/>
          </p:cNvSpPr>
          <p:nvPr>
            <p:ph type="ftr" sz="quarter" idx="3"/>
          </p:nvPr>
        </p:nvSpPr>
        <p:spPr>
          <a:xfrm>
            <a:off x="3028950" y="6372537"/>
            <a:ext cx="3086100" cy="3660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72537"/>
            <a:ext cx="2057400" cy="36605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t>‹nº›</a:t>
            </a:fld>
            <a:endParaRPr lang="pt-BR"/>
          </a:p>
        </p:txBody>
      </p:sp>
    </p:spTree>
    <p:extLst>
      <p:ext uri="{BB962C8B-B14F-4D97-AF65-F5344CB8AC3E}">
        <p14:creationId xmlns:p14="http://schemas.microsoft.com/office/powerpoint/2010/main" val="3444263590"/>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056"/>
            <a:ext cx="7886700" cy="132893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30274"/>
            <a:ext cx="7886700" cy="436241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72537"/>
            <a:ext cx="2057400" cy="36605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solidFill>
                <a:prstClr val="black">
                  <a:tint val="75000"/>
                </a:prstClr>
              </a:solidFill>
            </a:endParaRPr>
          </a:p>
        </p:txBody>
      </p:sp>
      <p:sp>
        <p:nvSpPr>
          <p:cNvPr id="5" name="Footer Placeholder 4"/>
          <p:cNvSpPr>
            <a:spLocks noGrp="1"/>
          </p:cNvSpPr>
          <p:nvPr>
            <p:ph type="ftr" sz="quarter" idx="3"/>
          </p:nvPr>
        </p:nvSpPr>
        <p:spPr>
          <a:xfrm>
            <a:off x="3028950" y="6372537"/>
            <a:ext cx="3086100" cy="3660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6457950" y="6372537"/>
            <a:ext cx="2057400" cy="36605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139678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056"/>
            <a:ext cx="7886700" cy="132893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30274"/>
            <a:ext cx="7886700" cy="436241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72537"/>
            <a:ext cx="2057400" cy="36605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solidFill>
                <a:prstClr val="black">
                  <a:tint val="75000"/>
                </a:prstClr>
              </a:solidFill>
            </a:endParaRPr>
          </a:p>
        </p:txBody>
      </p:sp>
      <p:sp>
        <p:nvSpPr>
          <p:cNvPr id="5" name="Footer Placeholder 4"/>
          <p:cNvSpPr>
            <a:spLocks noGrp="1"/>
          </p:cNvSpPr>
          <p:nvPr>
            <p:ph type="ftr" sz="quarter" idx="3"/>
          </p:nvPr>
        </p:nvSpPr>
        <p:spPr>
          <a:xfrm>
            <a:off x="3028950" y="6372537"/>
            <a:ext cx="3086100" cy="3660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6457950" y="6372537"/>
            <a:ext cx="2057400" cy="36605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4077418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056"/>
            <a:ext cx="7886700" cy="132893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30274"/>
            <a:ext cx="7886700" cy="436241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72540"/>
            <a:ext cx="2057400" cy="36605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solidFill>
                <a:prstClr val="black">
                  <a:tint val="75000"/>
                </a:prstClr>
              </a:solidFill>
            </a:endParaRPr>
          </a:p>
        </p:txBody>
      </p:sp>
      <p:sp>
        <p:nvSpPr>
          <p:cNvPr id="5" name="Footer Placeholder 4"/>
          <p:cNvSpPr>
            <a:spLocks noGrp="1"/>
          </p:cNvSpPr>
          <p:nvPr>
            <p:ph type="ftr" sz="quarter" idx="3"/>
          </p:nvPr>
        </p:nvSpPr>
        <p:spPr>
          <a:xfrm>
            <a:off x="3028950" y="6372540"/>
            <a:ext cx="3086100" cy="3660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6457950" y="6372540"/>
            <a:ext cx="2057400" cy="36605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0058395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Tree>
    <p:extLst>
      <p:ext uri="{BB962C8B-B14F-4D97-AF65-F5344CB8AC3E}">
        <p14:creationId xmlns:p14="http://schemas.microsoft.com/office/powerpoint/2010/main" val="1004853543"/>
      </p:ext>
    </p:extLst>
  </p:cSld>
  <p:clrMap bg1="lt1" tx1="dk1" bg2="dk2" tx2="lt2" accent1="accent1" accent2="accent2" accent3="accent3" accent4="accent4" accent5="accent5" accent6="accent6" hlink="hlink" folHlink="folHlink"/>
  <p:sldLayoutIdLst>
    <p:sldLayoutId id="2147483989" r:id="rId1"/>
    <p:sldLayoutId id="2147483990" r:id="rId2"/>
    <p:sldLayoutId id="2147483991" r:id="rId3"/>
    <p:sldLayoutId id="2147483993" r:id="rId4"/>
    <p:sldLayoutId id="2147483994" r:id="rId5"/>
    <p:sldLayoutId id="2147483995" r:id="rId6"/>
    <p:sldLayoutId id="2147483996" r:id="rId7"/>
    <p:sldLayoutId id="2147483997" r:id="rId8"/>
    <p:sldLayoutId id="2147483998" r:id="rId9"/>
    <p:sldLayoutId id="2147484000" r:id="rId10"/>
    <p:sldLayoutId id="2147484001" r:id="rId11"/>
    <p:sldLayoutId id="2147484051" r:id="rId12"/>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056"/>
            <a:ext cx="7886700" cy="132893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30274"/>
            <a:ext cx="7886700" cy="436241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72540"/>
            <a:ext cx="2057400" cy="36605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solidFill>
                <a:prstClr val="black">
                  <a:tint val="75000"/>
                </a:prstClr>
              </a:solidFill>
            </a:endParaRPr>
          </a:p>
        </p:txBody>
      </p:sp>
      <p:sp>
        <p:nvSpPr>
          <p:cNvPr id="5" name="Footer Placeholder 4"/>
          <p:cNvSpPr>
            <a:spLocks noGrp="1"/>
          </p:cNvSpPr>
          <p:nvPr>
            <p:ph type="ftr" sz="quarter" idx="3"/>
          </p:nvPr>
        </p:nvSpPr>
        <p:spPr>
          <a:xfrm>
            <a:off x="3028950" y="6372540"/>
            <a:ext cx="3086100" cy="3660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6457950" y="6372540"/>
            <a:ext cx="2057400" cy="36605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72357776"/>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056"/>
            <a:ext cx="7886700" cy="132893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30274"/>
            <a:ext cx="7886700" cy="436241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72537"/>
            <a:ext cx="2057400" cy="36605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solidFill>
                <a:prstClr val="black">
                  <a:tint val="75000"/>
                </a:prstClr>
              </a:solidFill>
            </a:endParaRPr>
          </a:p>
        </p:txBody>
      </p:sp>
      <p:sp>
        <p:nvSpPr>
          <p:cNvPr id="5" name="Footer Placeholder 4"/>
          <p:cNvSpPr>
            <a:spLocks noGrp="1"/>
          </p:cNvSpPr>
          <p:nvPr>
            <p:ph type="ftr" sz="quarter" idx="3"/>
          </p:nvPr>
        </p:nvSpPr>
        <p:spPr>
          <a:xfrm>
            <a:off x="3028950" y="6372537"/>
            <a:ext cx="3086100" cy="3660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6457950" y="6372537"/>
            <a:ext cx="2057400" cy="36605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37499705"/>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Tree>
    <p:extLst>
      <p:ext uri="{BB962C8B-B14F-4D97-AF65-F5344CB8AC3E}">
        <p14:creationId xmlns:p14="http://schemas.microsoft.com/office/powerpoint/2010/main" val="262740215"/>
      </p:ext>
    </p:extLst>
  </p:cSld>
  <p:clrMap bg1="lt1" tx1="dk1" bg2="dk2" tx2="lt2" accent1="accent1" accent2="accent2" accent3="accent3" accent4="accent4" accent5="accent5" accent6="accent6" hlink="hlink" folHlink="folHlink"/>
  <p:sldLayoutIdLst>
    <p:sldLayoutId id="2147484038" r:id="rId1"/>
    <p:sldLayoutId id="2147484039"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056"/>
            <a:ext cx="7886700" cy="132893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30274"/>
            <a:ext cx="7886700" cy="436241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72537"/>
            <a:ext cx="2057400" cy="36605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p>
        </p:txBody>
      </p:sp>
      <p:sp>
        <p:nvSpPr>
          <p:cNvPr id="5" name="Footer Placeholder 4"/>
          <p:cNvSpPr>
            <a:spLocks noGrp="1"/>
          </p:cNvSpPr>
          <p:nvPr>
            <p:ph type="ftr" sz="quarter" idx="3"/>
          </p:nvPr>
        </p:nvSpPr>
        <p:spPr>
          <a:xfrm>
            <a:off x="3028950" y="6372537"/>
            <a:ext cx="3086100" cy="36605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72537"/>
            <a:ext cx="2057400" cy="366055"/>
          </a:xfrm>
          <a:prstGeom prst="rect">
            <a:avLst/>
          </a:prstGeom>
        </p:spPr>
        <p:txBody>
          <a:bodyPr vert="horz" lIns="91440" tIns="45720" rIns="91440" bIns="45720" rtlCol="0" anchor="ctr"/>
          <a:lstStyle>
            <a:lvl1pPr algn="r">
              <a:defRPr sz="1200">
                <a:solidFill>
                  <a:schemeClr val="tx1">
                    <a:tint val="75000"/>
                  </a:schemeClr>
                </a:solidFill>
              </a:defRPr>
            </a:lvl1pPr>
          </a:lstStyle>
          <a:p>
            <a:fld id="{23E200EB-08D2-4638-BD7D-EF53219B4105}" type="slidenum">
              <a:rPr lang="pt-BR" smtClean="0"/>
              <a:t>‹nº›</a:t>
            </a:fld>
            <a:endParaRPr lang="pt-BR"/>
          </a:p>
        </p:txBody>
      </p:sp>
    </p:spTree>
    <p:extLst>
      <p:ext uri="{BB962C8B-B14F-4D97-AF65-F5344CB8AC3E}">
        <p14:creationId xmlns:p14="http://schemas.microsoft.com/office/powerpoint/2010/main" val="344426359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7.xml"/><Relationship Id="rId4" Type="http://schemas.openxmlformats.org/officeDocument/2006/relationships/image" Target="../media/image115.png"/></Relationships>
</file>

<file path=ppt/slides/_rels/slide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8.xml"/><Relationship Id="rId4" Type="http://schemas.openxmlformats.org/officeDocument/2006/relationships/image" Target="../media/image116.png"/></Relationships>
</file>

<file path=ppt/slides/_rels/slide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9.xml"/><Relationship Id="rId5" Type="http://schemas.openxmlformats.org/officeDocument/2006/relationships/image" Target="../media/image118.png"/><Relationship Id="rId4" Type="http://schemas.openxmlformats.org/officeDocument/2006/relationships/image" Target="../media/image117.png"/></Relationships>
</file>

<file path=ppt/slides/_rels/slide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02.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1.xml"/><Relationship Id="rId5" Type="http://schemas.openxmlformats.org/officeDocument/2006/relationships/image" Target="../media/image121.png"/><Relationship Id="rId4" Type="http://schemas.openxmlformats.org/officeDocument/2006/relationships/image" Target="../media/image84.png"/></Relationships>
</file>

<file path=ppt/slides/_rels/slide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2.xml"/><Relationship Id="rId5" Type="http://schemas.openxmlformats.org/officeDocument/2006/relationships/image" Target="../media/image122.png"/><Relationship Id="rId4" Type="http://schemas.openxmlformats.org/officeDocument/2006/relationships/image" Target="../media/image96.png"/></Relationships>
</file>

<file path=ppt/slides/_rels/slide10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3.xml"/><Relationship Id="rId4" Type="http://schemas.openxmlformats.org/officeDocument/2006/relationships/image" Target="../media/image123.png"/></Relationships>
</file>

<file path=ppt/slides/_rels/slide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4.xml"/><Relationship Id="rId4" Type="http://schemas.openxmlformats.org/officeDocument/2006/relationships/image" Target="../media/image124.png"/></Relationships>
</file>

<file path=ppt/slides/_rels/slide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5.xml"/><Relationship Id="rId5" Type="http://schemas.openxmlformats.org/officeDocument/2006/relationships/image" Target="../media/image126.png"/><Relationship Id="rId4" Type="http://schemas.openxmlformats.org/officeDocument/2006/relationships/image" Target="../media/image1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02.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7.xml"/><Relationship Id="rId5" Type="http://schemas.openxmlformats.org/officeDocument/2006/relationships/image" Target="../media/image129.png"/><Relationship Id="rId4" Type="http://schemas.openxmlformats.org/officeDocument/2006/relationships/image" Target="../media/image84.png"/></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8.xml"/><Relationship Id="rId5" Type="http://schemas.openxmlformats.org/officeDocument/2006/relationships/image" Target="../media/image130.png"/><Relationship Id="rId4" Type="http://schemas.openxmlformats.org/officeDocument/2006/relationships/image" Target="../media/image96.png"/></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9.xml"/><Relationship Id="rId4" Type="http://schemas.openxmlformats.org/officeDocument/2006/relationships/image" Target="../media/image131.png"/></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0.xml"/><Relationship Id="rId4" Type="http://schemas.openxmlformats.org/officeDocument/2006/relationships/image" Target="../media/image132.png"/></Relationships>
</file>

<file path=ppt/slides/_rels/slide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1.xml"/><Relationship Id="rId5" Type="http://schemas.openxmlformats.org/officeDocument/2006/relationships/image" Target="../media/image134.png"/><Relationship Id="rId4" Type="http://schemas.openxmlformats.org/officeDocument/2006/relationships/image" Target="../media/image133.png"/></Relationships>
</file>

<file path=ppt/slides/_rels/slide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0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3.xml"/><Relationship Id="rId5" Type="http://schemas.openxmlformats.org/officeDocument/2006/relationships/image" Target="../media/image137.png"/><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4.xml"/><Relationship Id="rId5" Type="http://schemas.openxmlformats.org/officeDocument/2006/relationships/image" Target="../media/image138.png"/><Relationship Id="rId4" Type="http://schemas.openxmlformats.org/officeDocument/2006/relationships/image" Target="../media/image96.png"/></Relationships>
</file>

<file path=ppt/slides/_rels/slide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5.xml"/><Relationship Id="rId4" Type="http://schemas.openxmlformats.org/officeDocument/2006/relationships/image" Target="../media/image139.png"/></Relationships>
</file>

<file path=ppt/slides/_rels/slide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6.xml"/><Relationship Id="rId4" Type="http://schemas.openxmlformats.org/officeDocument/2006/relationships/image" Target="../media/image140.png"/></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7.xml"/><Relationship Id="rId5" Type="http://schemas.openxmlformats.org/officeDocument/2006/relationships/image" Target="../media/image142.png"/><Relationship Id="rId4" Type="http://schemas.openxmlformats.org/officeDocument/2006/relationships/image" Target="../media/image141.png"/></Relationships>
</file>

<file path=ppt/slides/_rels/slide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8.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02.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9.xml"/><Relationship Id="rId5" Type="http://schemas.openxmlformats.org/officeDocument/2006/relationships/image" Target="../media/image145.png"/><Relationship Id="rId4" Type="http://schemas.openxmlformats.org/officeDocument/2006/relationships/image" Target="../media/image84.png"/></Relationships>
</file>

<file path=ppt/slides/_rels/slide1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0.xml"/><Relationship Id="rId5" Type="http://schemas.openxmlformats.org/officeDocument/2006/relationships/image" Target="../media/image146.png"/><Relationship Id="rId4" Type="http://schemas.openxmlformats.org/officeDocument/2006/relationships/image" Target="../media/image96.png"/></Relationships>
</file>

<file path=ppt/slides/_rels/slide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1.xml"/><Relationship Id="rId4" Type="http://schemas.openxmlformats.org/officeDocument/2006/relationships/image" Target="../media/image147.png"/></Relationships>
</file>

<file path=ppt/slides/_rels/slide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2.xml"/><Relationship Id="rId4" Type="http://schemas.openxmlformats.org/officeDocument/2006/relationships/image" Target="../media/image14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104.xml"/></Relationships>
</file>

<file path=ppt/slides/_rels/slide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3.xml"/><Relationship Id="rId5" Type="http://schemas.openxmlformats.org/officeDocument/2006/relationships/image" Target="../media/image150.png"/><Relationship Id="rId4" Type="http://schemas.openxmlformats.org/officeDocument/2006/relationships/image" Target="../media/image149.png"/></Relationships>
</file>

<file path=ppt/slides/_rels/slide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4.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5.xml"/><Relationship Id="rId5" Type="http://schemas.openxmlformats.org/officeDocument/2006/relationships/image" Target="../media/image153.png"/><Relationship Id="rId4" Type="http://schemas.openxmlformats.org/officeDocument/2006/relationships/image" Target="../media/image84.png"/></Relationships>
</file>

<file path=ppt/slides/_rels/slide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6.xml"/><Relationship Id="rId5" Type="http://schemas.openxmlformats.org/officeDocument/2006/relationships/image" Target="../media/image154.png"/><Relationship Id="rId4" Type="http://schemas.openxmlformats.org/officeDocument/2006/relationships/image" Target="../media/image96.png"/></Relationships>
</file>

<file path=ppt/slides/_rels/slide1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7.xml"/><Relationship Id="rId4" Type="http://schemas.openxmlformats.org/officeDocument/2006/relationships/image" Target="../media/image155.png"/></Relationships>
</file>

<file path=ppt/slides/_rels/slide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8.xml"/><Relationship Id="rId4" Type="http://schemas.openxmlformats.org/officeDocument/2006/relationships/image" Target="../media/image156.png"/></Relationships>
</file>

<file path=ppt/slides/_rels/slide1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9.xml"/><Relationship Id="rId5" Type="http://schemas.openxmlformats.org/officeDocument/2006/relationships/image" Target="../media/image158.png"/><Relationship Id="rId4" Type="http://schemas.openxmlformats.org/officeDocument/2006/relationships/image" Target="../media/image157.png"/></Relationships>
</file>

<file path=ppt/slides/_rels/slide1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0.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02.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4.xml"/><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1.xml"/><Relationship Id="rId5" Type="http://schemas.openxmlformats.org/officeDocument/2006/relationships/image" Target="../media/image161.png"/><Relationship Id="rId4" Type="http://schemas.openxmlformats.org/officeDocument/2006/relationships/image" Target="../media/image84.png"/></Relationships>
</file>

<file path=ppt/slides/_rels/slide1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2.xml"/><Relationship Id="rId5" Type="http://schemas.openxmlformats.org/officeDocument/2006/relationships/image" Target="../media/image162.png"/><Relationship Id="rId4" Type="http://schemas.openxmlformats.org/officeDocument/2006/relationships/image" Target="../media/image96.png"/></Relationships>
</file>

<file path=ppt/slides/_rels/slide1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3.xml"/><Relationship Id="rId4" Type="http://schemas.openxmlformats.org/officeDocument/2006/relationships/image" Target="../media/image163.png"/></Relationships>
</file>

<file path=ppt/slides/_rels/slide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4.xml"/><Relationship Id="rId4" Type="http://schemas.openxmlformats.org/officeDocument/2006/relationships/image" Target="../media/image164.png"/></Relationships>
</file>

<file path=ppt/slides/_rels/slide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5.xml"/><Relationship Id="rId5" Type="http://schemas.openxmlformats.org/officeDocument/2006/relationships/image" Target="../media/image166.png"/><Relationship Id="rId4" Type="http://schemas.openxmlformats.org/officeDocument/2006/relationships/image" Target="../media/image165.png"/></Relationships>
</file>

<file path=ppt/slides/_rels/slide1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6.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02.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1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7.xml"/><Relationship Id="rId6" Type="http://schemas.openxmlformats.org/officeDocument/2006/relationships/image" Target="../media/image170.png"/><Relationship Id="rId5" Type="http://schemas.openxmlformats.org/officeDocument/2006/relationships/image" Target="../media/image84.png"/><Relationship Id="rId4" Type="http://schemas.openxmlformats.org/officeDocument/2006/relationships/image" Target="../media/image169.png"/></Relationships>
</file>

<file path=ppt/slides/_rels/slide1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96.png"/></Relationships>
</file>

<file path=ppt/slides/_rels/slide1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09.xml"/><Relationship Id="rId4" Type="http://schemas.openxmlformats.org/officeDocument/2006/relationships/image" Target="../media/image17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1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10.xml"/><Relationship Id="rId4" Type="http://schemas.openxmlformats.org/officeDocument/2006/relationships/image" Target="../media/image174.png"/></Relationships>
</file>

<file path=ppt/slides/_rels/slide1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11.xml"/><Relationship Id="rId5" Type="http://schemas.openxmlformats.org/officeDocument/2006/relationships/image" Target="../media/image176.png"/><Relationship Id="rId4" Type="http://schemas.openxmlformats.org/officeDocument/2006/relationships/image" Target="../media/image175.png"/></Relationships>
</file>

<file path=ppt/slides/_rels/slide1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12.xml"/><Relationship Id="rId5" Type="http://schemas.openxmlformats.org/officeDocument/2006/relationships/image" Target="../media/image178.png"/><Relationship Id="rId4" Type="http://schemas.openxmlformats.org/officeDocument/2006/relationships/image" Target="../media/image177.png"/></Relationships>
</file>

<file path=ppt/slides/_rels/slide1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11.xml"/><Relationship Id="rId1" Type="http://schemas.openxmlformats.org/officeDocument/2006/relationships/themeOverride" Target="../theme/themeOverride1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7.xml"/><Relationship Id="rId1" Type="http://schemas.openxmlformats.org/officeDocument/2006/relationships/themeOverride" Target="../theme/themeOverride1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7.xml"/><Relationship Id="rId1" Type="http://schemas.openxmlformats.org/officeDocument/2006/relationships/themeOverride" Target="../theme/themeOverride115.xml"/></Relationships>
</file>

<file path=ppt/slides/_rels/slide1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7.xml"/><Relationship Id="rId1" Type="http://schemas.openxmlformats.org/officeDocument/2006/relationships/themeOverride" Target="../theme/themeOverride116.xml"/></Relationships>
</file>

<file path=ppt/slides/_rels/slide1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7.xml"/><Relationship Id="rId1" Type="http://schemas.openxmlformats.org/officeDocument/2006/relationships/themeOverride" Target="../theme/themeOverride117.xml"/></Relationships>
</file>

<file path=ppt/slides/_rels/slide1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18.xml"/></Relationships>
</file>

<file path=ppt/slides/_rels/slide1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1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1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20.xml"/></Relationships>
</file>

<file path=ppt/slides/_rels/slide1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21.xml"/></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22.xml"/></Relationships>
</file>

<file path=ppt/slides/_rels/slide1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23.xml"/></Relationships>
</file>

<file path=ppt/slides/_rels/slide1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24.xml"/></Relationships>
</file>

<file path=ppt/slides/_rels/slide1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25.xml"/></Relationships>
</file>

<file path=ppt/slides/_rels/slide1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26.xml"/></Relationships>
</file>

<file path=ppt/slides/_rels/slide1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27.xml"/></Relationships>
</file>

<file path=ppt/slides/_rels/slide1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2.xml"/><Relationship Id="rId1" Type="http://schemas.openxmlformats.org/officeDocument/2006/relationships/themeOverride" Target="../theme/themeOverride128.xml"/></Relationships>
</file>

<file path=ppt/slides/_rels/slide1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xml"/><Relationship Id="rId1" Type="http://schemas.openxmlformats.org/officeDocument/2006/relationships/themeOverride" Target="../theme/themeOverride129.xml"/><Relationship Id="rId4" Type="http://schemas.openxmlformats.org/officeDocument/2006/relationships/image" Target="../media/image1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0.xml"/><Relationship Id="rId1" Type="http://schemas.openxmlformats.org/officeDocument/2006/relationships/themeOverride" Target="../theme/themeOverride1.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3.xml"/><Relationship Id="rId1" Type="http://schemas.openxmlformats.org/officeDocument/2006/relationships/themeOverride" Target="../theme/themeOverr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8.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9.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3.xml"/><Relationship Id="rId1" Type="http://schemas.openxmlformats.org/officeDocument/2006/relationships/themeOverride" Target="../theme/themeOverride10.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1.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3.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5.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16.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1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18.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19.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20.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21.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2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23.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24.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25.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26.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27.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28.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29.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30.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31.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32.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33.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34.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35.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36.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37.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38.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2.xml"/><Relationship Id="rId1" Type="http://schemas.openxmlformats.org/officeDocument/2006/relationships/themeOverride" Target="../theme/themeOverride39.xml"/><Relationship Id="rId5" Type="http://schemas.openxmlformats.org/officeDocument/2006/relationships/image" Target="../media/image76.pn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40.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41.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42.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43.xml"/><Relationship Id="rId5" Type="http://schemas.openxmlformats.org/officeDocument/2006/relationships/image" Target="../media/image81.png"/><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44.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45.xml"/><Relationship Id="rId5" Type="http://schemas.openxmlformats.org/officeDocument/2006/relationships/image" Target="../media/image83.png"/><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46.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47.xml"/><Relationship Id="rId5" Type="http://schemas.openxmlformats.org/officeDocument/2006/relationships/image" Target="../media/image87.png"/><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6.xml"/><Relationship Id="rId1" Type="http://schemas.openxmlformats.org/officeDocument/2006/relationships/themeOverride" Target="../theme/themeOverride4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49.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4.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0.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1.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2.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3.xml"/><Relationship Id="rId5" Type="http://schemas.openxmlformats.org/officeDocument/2006/relationships/image" Target="../media/image95.png"/><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4.xml"/><Relationship Id="rId5" Type="http://schemas.openxmlformats.org/officeDocument/2006/relationships/image" Target="../media/image97.png"/><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5.xml"/><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6.xml"/><Relationship Id="rId4" Type="http://schemas.openxmlformats.org/officeDocument/2006/relationships/image" Target="../media/image99.png"/></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7.xml"/><Relationship Id="rId5" Type="http://schemas.openxmlformats.org/officeDocument/2006/relationships/image" Target="../media/image101.png"/><Relationship Id="rId4" Type="http://schemas.openxmlformats.org/officeDocument/2006/relationships/image" Target="../media/image100.png"/></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59.xml"/><Relationship Id="rId5" Type="http://schemas.openxmlformats.org/officeDocument/2006/relationships/image" Target="../media/image105.png"/><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0.xml"/><Relationship Id="rId5" Type="http://schemas.openxmlformats.org/officeDocument/2006/relationships/image" Target="../media/image106.png"/><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1.xml"/><Relationship Id="rId4" Type="http://schemas.openxmlformats.org/officeDocument/2006/relationships/image" Target="../media/image107.png"/></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2.xml"/><Relationship Id="rId4" Type="http://schemas.openxmlformats.org/officeDocument/2006/relationships/image" Target="../media/image108.png"/></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3.xml"/><Relationship Id="rId5" Type="http://schemas.openxmlformats.org/officeDocument/2006/relationships/image" Target="../media/image110.png"/><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5.xml"/><Relationship Id="rId5" Type="http://schemas.openxmlformats.org/officeDocument/2006/relationships/image" Target="../media/image113.png"/><Relationship Id="rId4" Type="http://schemas.openxmlformats.org/officeDocument/2006/relationships/image" Target="../media/image84.png"/></Relationships>
</file>

<file path=ppt/slides/_rels/slide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2.xml"/><Relationship Id="rId1" Type="http://schemas.openxmlformats.org/officeDocument/2006/relationships/themeOverride" Target="../theme/themeOverride66.xml"/><Relationship Id="rId5" Type="http://schemas.openxmlformats.org/officeDocument/2006/relationships/image" Target="../media/image114.png"/><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3"/>
          <p:cNvSpPr txBox="1">
            <a:spLocks/>
          </p:cNvSpPr>
          <p:nvPr/>
        </p:nvSpPr>
        <p:spPr>
          <a:xfrm>
            <a:off x="304295" y="3197369"/>
            <a:ext cx="8352928" cy="288032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kern="1200" cap="all" baseline="0">
                <a:solidFill>
                  <a:schemeClr val="accent3">
                    <a:lumMod val="50000"/>
                  </a:schemeClr>
                </a:solidFill>
                <a:latin typeface="Tahoma" pitchFamily="34" charset="0"/>
                <a:ea typeface="Tahoma" pitchFamily="34" charset="0"/>
                <a:cs typeface="Tahoma" pitchFamily="34" charset="0"/>
              </a:defRPr>
            </a:lvl1pPr>
          </a:lstStyle>
          <a:p>
            <a:pPr algn="ctr"/>
            <a:r>
              <a:rPr lang="pt-BR" sz="3600" b="1" dirty="0" smtClean="0">
                <a:solidFill>
                  <a:srgbClr val="70AD47">
                    <a:lumMod val="50000"/>
                  </a:srgbClr>
                </a:solidFill>
              </a:rPr>
              <a:t>Análise do mercado imobiliário</a:t>
            </a:r>
          </a:p>
          <a:p>
            <a:pPr algn="ctr"/>
            <a:r>
              <a:rPr lang="pt-BR" sz="2000" dirty="0" smtClean="0">
                <a:solidFill>
                  <a:srgbClr val="A5A5A5">
                    <a:lumMod val="50000"/>
                  </a:srgbClr>
                </a:solidFill>
              </a:rPr>
              <a:t/>
            </a:r>
            <a:br>
              <a:rPr lang="pt-BR" sz="2000" dirty="0" smtClean="0">
                <a:solidFill>
                  <a:srgbClr val="A5A5A5">
                    <a:lumMod val="50000"/>
                  </a:srgbClr>
                </a:solidFill>
              </a:rPr>
            </a:br>
            <a:r>
              <a:rPr lang="pt-BR" sz="3500" b="1" dirty="0" smtClean="0">
                <a:solidFill>
                  <a:srgbClr val="FFC000"/>
                </a:solidFill>
              </a:rPr>
              <a:t>BELO HORIZONTE E NOVA LIMA</a:t>
            </a:r>
            <a:r>
              <a:rPr lang="pt-BR" sz="2000" b="1" dirty="0" smtClean="0">
                <a:solidFill>
                  <a:srgbClr val="FFC000"/>
                </a:solidFill>
              </a:rPr>
              <a:t/>
            </a:r>
            <a:br>
              <a:rPr lang="pt-BR" sz="2000" b="1" dirty="0" smtClean="0">
                <a:solidFill>
                  <a:srgbClr val="FFC000"/>
                </a:solidFill>
              </a:rPr>
            </a:br>
            <a:endParaRPr lang="pt-BR" b="1" dirty="0" smtClean="0">
              <a:solidFill>
                <a:srgbClr val="FFC000"/>
              </a:solidFill>
            </a:endParaRPr>
          </a:p>
          <a:p>
            <a:pPr algn="ctr"/>
            <a:r>
              <a:rPr lang="pt-BR" dirty="0" smtClean="0">
                <a:solidFill>
                  <a:srgbClr val="70AD47">
                    <a:lumMod val="50000"/>
                  </a:srgbClr>
                </a:solidFill>
              </a:rPr>
              <a:t>dezembro/ </a:t>
            </a:r>
            <a:r>
              <a:rPr lang="pt-BR" dirty="0">
                <a:solidFill>
                  <a:srgbClr val="70AD47">
                    <a:lumMod val="50000"/>
                  </a:srgbClr>
                </a:solidFill>
              </a:rPr>
              <a:t>2015</a:t>
            </a:r>
          </a:p>
        </p:txBody>
      </p:sp>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264" t="11758" r="69742" b="79436"/>
          <a:stretch/>
        </p:blipFill>
        <p:spPr bwMode="auto">
          <a:xfrm>
            <a:off x="2640694" y="1747090"/>
            <a:ext cx="3680130" cy="10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a:t>
            </a:fld>
            <a:endParaRPr lang="pt-BR" dirty="0">
              <a:solidFill>
                <a:prstClr val="black">
                  <a:tint val="75000"/>
                </a:prstClr>
              </a:solidFill>
            </a:endParaRPr>
          </a:p>
        </p:txBody>
      </p:sp>
    </p:spTree>
    <p:extLst>
      <p:ext uri="{BB962C8B-B14F-4D97-AF65-F5344CB8AC3E}">
        <p14:creationId xmlns:p14="http://schemas.microsoft.com/office/powerpoint/2010/main" val="1967956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1519" y="125363"/>
            <a:ext cx="10386430" cy="597952"/>
          </a:xfrm>
          <a:prstGeom prst="rect">
            <a:avLst/>
          </a:prstGeom>
        </p:spPr>
        <p:txBody>
          <a:bodyPr rtlCol="0">
            <a:noAutofit/>
          </a:bodyPr>
          <a:lstStyle>
            <a:defPPr marR="0" algn="l" rtl="0">
              <a:lnSpc>
                <a:spcPct val="100000"/>
              </a:lnSpc>
              <a:spcBef>
                <a:spcPts val="0"/>
              </a:spcBef>
              <a:spcAft>
                <a:spcPts val="0"/>
              </a:spcAft>
              <a:defRPr/>
            </a:defPPr>
            <a:lvl1pPr>
              <a:defRPr sz="2400" b="1">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pt-BR" kern="0" dirty="0" smtClean="0">
                <a:solidFill>
                  <a:srgbClr val="70AD47">
                    <a:lumMod val="50000"/>
                  </a:srgbClr>
                </a:solidFill>
                <a:sym typeface="Arial"/>
                <a:rtl val="0"/>
              </a:rPr>
              <a:t>ALVARÁS RESID. LIBERADOS – ACUMULADO 12 MESES</a:t>
            </a:r>
            <a:endParaRPr lang="pt-BR" kern="0" dirty="0">
              <a:solidFill>
                <a:srgbClr val="70AD47">
                  <a:lumMod val="50000"/>
                </a:srgbClr>
              </a:solidFill>
              <a:sym typeface="Arial"/>
              <a:rtl val="0"/>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56" y="5337820"/>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58</a:t>
            </a:r>
            <a:endParaRPr lang="pt-BR" dirty="0">
              <a:solidFill>
                <a:prstClr val="black">
                  <a:tint val="75000"/>
                </a:prstClr>
              </a:solidFill>
              <a:latin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56" y="1170816"/>
            <a:ext cx="8018094" cy="4166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3297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GERAL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100</a:t>
            </a:fld>
            <a:endParaRPr lang="pt-BR">
              <a:solidFill>
                <a:prstClr val="black">
                  <a:tint val="75000"/>
                </a:prstClr>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189038"/>
            <a:ext cx="870426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2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757715"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101</a:t>
            </a:fld>
            <a:endParaRPr lang="pt-BR">
              <a:solidFill>
                <a:prstClr val="black">
                  <a:tint val="75000"/>
                </a:prstClr>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1108075"/>
            <a:ext cx="7799387"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911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OFERTA ATUAL POR TIPOLOGIA</a:t>
            </a:r>
            <a:endPar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102</a:t>
            </a:fld>
            <a:endParaRPr lang="pt-BR">
              <a:solidFill>
                <a:prstClr val="black">
                  <a:tint val="75000"/>
                </a:prstClr>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392" y="749216"/>
            <a:ext cx="5765416" cy="2847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0330" y="3503948"/>
            <a:ext cx="4361312" cy="26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506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724628"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103</a:t>
            </a:fld>
            <a:endParaRPr lang="pt-BR">
              <a:solidFill>
                <a:prstClr val="black">
                  <a:tint val="75000"/>
                </a:prstClr>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597" y="5915069"/>
            <a:ext cx="4676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4748" y="728712"/>
            <a:ext cx="5111436" cy="248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0010"/>
          <a:stretch/>
        </p:blipFill>
        <p:spPr bwMode="auto">
          <a:xfrm>
            <a:off x="2201988" y="3159869"/>
            <a:ext cx="4599056" cy="272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527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290452"/>
            <a:ext cx="4474840" cy="4403673"/>
          </a:xfrm>
        </p:spPr>
        <p:txBody>
          <a:bodyPr rtlCol="0">
            <a:normAutofit/>
          </a:bodyPr>
          <a:lstStyle/>
          <a:p>
            <a:pPr eaLnBrk="1" fontAlgn="auto" hangingPunct="1">
              <a:lnSpc>
                <a:spcPct val="15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REGIÃO NORDESTE</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41008417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9372" y="5182043"/>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105</a:t>
            </a:fld>
            <a:endParaRPr lang="pt-BR">
              <a:solidFill>
                <a:prstClr val="black">
                  <a:tint val="75000"/>
                </a:prstClr>
              </a:solidFill>
            </a:endParaRPr>
          </a:p>
        </p:txBody>
      </p:sp>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37220" t="17048" r="17874" b="14756"/>
          <a:stretch/>
        </p:blipFill>
        <p:spPr>
          <a:xfrm>
            <a:off x="976745" y="893442"/>
            <a:ext cx="5391416" cy="5117276"/>
          </a:xfrm>
          <a:prstGeom prst="rect">
            <a:avLst/>
          </a:prstGeom>
        </p:spPr>
      </p:pic>
    </p:spTree>
    <p:extLst>
      <p:ext uri="{BB962C8B-B14F-4D97-AF65-F5344CB8AC3E}">
        <p14:creationId xmlns:p14="http://schemas.microsoft.com/office/powerpoint/2010/main" val="375686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955" y="4044825"/>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106</a:t>
            </a:fld>
            <a:endParaRPr lang="pt-BR">
              <a:solidFill>
                <a:prstClr val="black">
                  <a:tint val="75000"/>
                </a:prstClr>
              </a:solidFill>
            </a:endParaRPr>
          </a:p>
        </p:txBody>
      </p:sp>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37623" t="17105" r="18061" b="14243"/>
          <a:stretch/>
        </p:blipFill>
        <p:spPr>
          <a:xfrm>
            <a:off x="976745" y="882626"/>
            <a:ext cx="5330537" cy="5161070"/>
          </a:xfrm>
          <a:prstGeom prst="rect">
            <a:avLst/>
          </a:prstGeom>
        </p:spPr>
      </p:pic>
    </p:spTree>
    <p:extLst>
      <p:ext uri="{BB962C8B-B14F-4D97-AF65-F5344CB8AC3E}">
        <p14:creationId xmlns:p14="http://schemas.microsoft.com/office/powerpoint/2010/main" val="1402118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geral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107</a:t>
            </a:fld>
            <a:endParaRPr lang="pt-BR">
              <a:solidFill>
                <a:prstClr val="black">
                  <a:tint val="75000"/>
                </a:prstClr>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989380"/>
            <a:ext cx="8704263"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2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809230"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108</a:t>
            </a:fld>
            <a:endParaRPr lang="pt-BR">
              <a:solidFill>
                <a:prstClr val="black">
                  <a:tint val="75000"/>
                </a:prstClr>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1108075"/>
            <a:ext cx="7799387"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911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OFERTA ATUAL POR TIPOLOGIA</a:t>
            </a:r>
            <a:endPar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109</a:t>
            </a:fld>
            <a:endParaRPr lang="pt-BR">
              <a:solidFill>
                <a:prstClr val="black">
                  <a:tint val="75000"/>
                </a:prstClr>
              </a:solidFill>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633" y="706069"/>
            <a:ext cx="5589272" cy="277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2522" y="3407955"/>
            <a:ext cx="4515510" cy="2730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506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1520" y="125362"/>
            <a:ext cx="6850738" cy="713881"/>
          </a:xfrm>
          <a:prstGeom prst="rect">
            <a:avLst/>
          </a:prstGeom>
        </p:spPr>
        <p:txBody>
          <a:bodyPr rtlCol="0">
            <a:noAutofit/>
          </a:bodyPr>
          <a:lstStyle>
            <a:defPPr marR="0" algn="l" rtl="0">
              <a:lnSpc>
                <a:spcPct val="100000"/>
              </a:lnSpc>
              <a:spcBef>
                <a:spcPts val="0"/>
              </a:spcBef>
              <a:spcAft>
                <a:spcPts val="0"/>
              </a:spcAft>
              <a:defRPr/>
            </a:defPPr>
            <a:lvl1pPr>
              <a:defRPr sz="2400" b="1">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pt-BR" kern="0" dirty="0" smtClean="0">
                <a:solidFill>
                  <a:srgbClr val="70AD47">
                    <a:lumMod val="50000"/>
                  </a:srgbClr>
                </a:solidFill>
                <a:sym typeface="Arial"/>
                <a:rtl val="0"/>
              </a:rPr>
              <a:t>ALVARÁS NÃO </a:t>
            </a:r>
            <a:r>
              <a:rPr lang="pt-BR" cap="all" dirty="0" smtClean="0">
                <a:solidFill>
                  <a:srgbClr val="70AD47">
                    <a:lumMod val="50000"/>
                  </a:srgbClr>
                </a:solidFill>
                <a:sym typeface="Arial"/>
                <a:rtl val="0"/>
              </a:rPr>
              <a:t>RESIDENCIAI</a:t>
            </a:r>
            <a:r>
              <a:rPr lang="pt-BR" cap="all" dirty="0">
                <a:solidFill>
                  <a:srgbClr val="70AD47">
                    <a:lumMod val="50000"/>
                  </a:srgbClr>
                </a:solidFill>
                <a:sym typeface="Arial"/>
                <a:rtl val="0"/>
              </a:rPr>
              <a:t>S </a:t>
            </a:r>
            <a:r>
              <a:rPr lang="pt-BR" kern="0" dirty="0" smtClean="0">
                <a:solidFill>
                  <a:srgbClr val="70AD47">
                    <a:lumMod val="50000"/>
                  </a:srgbClr>
                </a:solidFill>
                <a:sym typeface="Arial"/>
                <a:rtl val="0"/>
              </a:rPr>
              <a:t>LIBERADOS</a:t>
            </a:r>
            <a:endParaRPr lang="pt-BR" kern="0" dirty="0">
              <a:solidFill>
                <a:srgbClr val="70AD47">
                  <a:lumMod val="50000"/>
                </a:srgbClr>
              </a:solidFill>
              <a:sym typeface="Arial"/>
              <a:rtl val="0"/>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174010"/>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62</a:t>
            </a:r>
            <a:endParaRPr lang="pt-BR" dirty="0">
              <a:solidFill>
                <a:prstClr val="black">
                  <a:tint val="75000"/>
                </a:prstClr>
              </a:solidFill>
              <a:latin typeface="Calibri"/>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 y="1105273"/>
            <a:ext cx="9000000" cy="3733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nvSpPr>
        <p:spPr>
          <a:xfrm>
            <a:off x="2258956" y="4896405"/>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aixaDeTexto 13"/>
          <p:cNvSpPr txBox="1"/>
          <p:nvPr/>
        </p:nvSpPr>
        <p:spPr>
          <a:xfrm>
            <a:off x="6551676" y="4886281"/>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Chave esquerda 14"/>
          <p:cNvSpPr/>
          <p:nvPr/>
        </p:nvSpPr>
        <p:spPr>
          <a:xfrm rot="16200000">
            <a:off x="2506642" y="2744289"/>
            <a:ext cx="159065" cy="4205362"/>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6" name="Chave esquerda 15"/>
          <p:cNvSpPr/>
          <p:nvPr/>
        </p:nvSpPr>
        <p:spPr>
          <a:xfrm rot="16200000">
            <a:off x="6772217" y="2737637"/>
            <a:ext cx="162263" cy="4205362"/>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19373837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724628"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110</a:t>
            </a:fld>
            <a:endParaRPr lang="pt-BR">
              <a:solidFill>
                <a:prstClr val="black">
                  <a:tint val="75000"/>
                </a:prstClr>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597" y="5915069"/>
            <a:ext cx="4676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603" y="758573"/>
            <a:ext cx="51625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9773"/>
          <a:stretch/>
        </p:blipFill>
        <p:spPr bwMode="auto">
          <a:xfrm>
            <a:off x="2212180" y="3221097"/>
            <a:ext cx="4461735" cy="266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527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058630"/>
            <a:ext cx="4474840" cy="4403673"/>
          </a:xfrm>
        </p:spPr>
        <p:txBody>
          <a:bodyPr rtlCol="0">
            <a:normAutofit/>
          </a:bodyPr>
          <a:lstStyle/>
          <a:p>
            <a:pPr eaLnBrk="1" fontAlgn="auto" hangingPunct="1">
              <a:lnSpc>
                <a:spcPct val="15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REGIÃO NOROESTE</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20936631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523" y="4992575"/>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112</a:t>
            </a:fld>
            <a:endParaRPr lang="pt-BR">
              <a:solidFill>
                <a:prstClr val="black">
                  <a:tint val="75000"/>
                </a:prstClr>
              </a:solidFill>
            </a:endParaRPr>
          </a:p>
        </p:txBody>
      </p:sp>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32473" t="18479" r="20233" b="26900"/>
          <a:stretch/>
        </p:blipFill>
        <p:spPr>
          <a:xfrm>
            <a:off x="955963" y="1298863"/>
            <a:ext cx="5930827" cy="4281055"/>
          </a:xfrm>
          <a:prstGeom prst="rect">
            <a:avLst/>
          </a:prstGeom>
        </p:spPr>
      </p:pic>
    </p:spTree>
    <p:extLst>
      <p:ext uri="{BB962C8B-B14F-4D97-AF65-F5344CB8AC3E}">
        <p14:creationId xmlns:p14="http://schemas.microsoft.com/office/powerpoint/2010/main" val="37515250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916" y="3483988"/>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113</a:t>
            </a:fld>
            <a:endParaRPr lang="pt-BR">
              <a:solidFill>
                <a:prstClr val="black">
                  <a:tint val="75000"/>
                </a:prstClr>
              </a:solidFill>
            </a:endParaRPr>
          </a:p>
        </p:txBody>
      </p:sp>
      <p:pic>
        <p:nvPicPr>
          <p:cNvPr id="2" name="Imagem 1"/>
          <p:cNvPicPr>
            <a:picLocks noChangeAspect="1"/>
          </p:cNvPicPr>
          <p:nvPr/>
        </p:nvPicPr>
        <p:blipFill rotWithShape="1">
          <a:blip r:embed="rId5">
            <a:extLst>
              <a:ext uri="{28A0092B-C50C-407E-A947-70E740481C1C}">
                <a14:useLocalDpi xmlns:a14="http://schemas.microsoft.com/office/drawing/2010/main" val="0"/>
              </a:ext>
            </a:extLst>
          </a:blip>
          <a:srcRect l="32220" t="18007" r="20415" b="26980"/>
          <a:stretch/>
        </p:blipFill>
        <p:spPr>
          <a:xfrm>
            <a:off x="976744" y="1267691"/>
            <a:ext cx="5798903" cy="4209444"/>
          </a:xfrm>
          <a:prstGeom prst="rect">
            <a:avLst/>
          </a:prstGeom>
        </p:spPr>
      </p:pic>
    </p:spTree>
    <p:extLst>
      <p:ext uri="{BB962C8B-B14F-4D97-AF65-F5344CB8AC3E}">
        <p14:creationId xmlns:p14="http://schemas.microsoft.com/office/powerpoint/2010/main" val="20695013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GERAL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114</a:t>
            </a:fld>
            <a:endParaRPr lang="pt-BR">
              <a:solidFill>
                <a:prstClr val="black">
                  <a:tint val="75000"/>
                </a:prstClr>
              </a:solidFill>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048362"/>
            <a:ext cx="870426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52279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938019"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115</a:t>
            </a:fld>
            <a:endParaRPr lang="pt-BR">
              <a:solidFill>
                <a:prstClr val="black">
                  <a:tint val="75000"/>
                </a:prstClr>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1108075"/>
            <a:ext cx="7799387"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1657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ATUAL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116</a:t>
            </a:fld>
            <a:endParaRPr lang="pt-BR">
              <a:solidFill>
                <a:prstClr val="black">
                  <a:tint val="75000"/>
                </a:prstClr>
              </a:solidFill>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068" y="741238"/>
            <a:ext cx="5831865" cy="28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8473" y="3530602"/>
            <a:ext cx="4842598" cy="283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37871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724628"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117</a:t>
            </a:fld>
            <a:endParaRPr lang="pt-BR">
              <a:solidFill>
                <a:prstClr val="black">
                  <a:tint val="75000"/>
                </a:prstClr>
              </a:solidFill>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597" y="5915069"/>
            <a:ext cx="4676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709" y="700699"/>
            <a:ext cx="51625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579"/>
          <a:stretch/>
        </p:blipFill>
        <p:spPr bwMode="auto">
          <a:xfrm>
            <a:off x="2557905" y="3172559"/>
            <a:ext cx="4145421" cy="2694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766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019993"/>
            <a:ext cx="4474840" cy="4403673"/>
          </a:xfrm>
        </p:spPr>
        <p:txBody>
          <a:bodyPr rtlCol="0">
            <a:normAutofit/>
          </a:bodyPr>
          <a:lstStyle/>
          <a:p>
            <a:pPr eaLnBrk="1" fontAlgn="auto" hangingPunct="1">
              <a:lnSpc>
                <a:spcPct val="15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REGIÃO NORTE</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41008417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5709" y="5159193"/>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119</a:t>
            </a:fld>
            <a:endParaRPr lang="pt-BR">
              <a:solidFill>
                <a:prstClr val="black">
                  <a:tint val="75000"/>
                </a:prstClr>
              </a:solidFill>
            </a:endParaRPr>
          </a:p>
        </p:txBody>
      </p:sp>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36558" t="22201" r="19173" b="17088"/>
          <a:stretch/>
        </p:blipFill>
        <p:spPr>
          <a:xfrm>
            <a:off x="976744" y="917368"/>
            <a:ext cx="5915584" cy="5070500"/>
          </a:xfrm>
          <a:prstGeom prst="rect">
            <a:avLst/>
          </a:prstGeom>
        </p:spPr>
      </p:pic>
    </p:spTree>
    <p:extLst>
      <p:ext uri="{BB962C8B-B14F-4D97-AF65-F5344CB8AC3E}">
        <p14:creationId xmlns:p14="http://schemas.microsoft.com/office/powerpoint/2010/main" val="375686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1520" y="125362"/>
            <a:ext cx="6850738" cy="713881"/>
          </a:xfrm>
          <a:prstGeom prst="rect">
            <a:avLst/>
          </a:prstGeom>
        </p:spPr>
        <p:txBody>
          <a:bodyPr rtlCol="0">
            <a:noAutofit/>
          </a:bodyPr>
          <a:lstStyle>
            <a:defPPr marR="0" algn="l" rtl="0">
              <a:lnSpc>
                <a:spcPct val="100000"/>
              </a:lnSpc>
              <a:spcBef>
                <a:spcPts val="0"/>
              </a:spcBef>
              <a:spcAft>
                <a:spcPts val="0"/>
              </a:spcAft>
              <a:defRPr/>
            </a:defPPr>
            <a:lvl1pPr>
              <a:defRPr sz="2400" b="1">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pt-BR" kern="0" dirty="0" smtClean="0">
                <a:solidFill>
                  <a:srgbClr val="70AD47">
                    <a:lumMod val="50000"/>
                  </a:srgbClr>
                </a:solidFill>
                <a:sym typeface="Arial"/>
                <a:rtl val="0"/>
              </a:rPr>
              <a:t>ALVARÁS NÃO </a:t>
            </a:r>
            <a:r>
              <a:rPr lang="pt-BR" cap="all" dirty="0" smtClean="0">
                <a:solidFill>
                  <a:srgbClr val="70AD47">
                    <a:lumMod val="50000"/>
                  </a:srgbClr>
                </a:solidFill>
                <a:sym typeface="Arial"/>
                <a:rtl val="0"/>
              </a:rPr>
              <a:t>RESIDENCIAI</a:t>
            </a:r>
            <a:r>
              <a:rPr lang="pt-BR" cap="all" dirty="0">
                <a:solidFill>
                  <a:srgbClr val="70AD47">
                    <a:lumMod val="50000"/>
                  </a:srgbClr>
                </a:solidFill>
                <a:sym typeface="Arial"/>
                <a:rtl val="0"/>
              </a:rPr>
              <a:t>S </a:t>
            </a:r>
            <a:r>
              <a:rPr lang="pt-BR" kern="0" dirty="0" smtClean="0">
                <a:solidFill>
                  <a:srgbClr val="70AD47">
                    <a:lumMod val="50000"/>
                  </a:srgbClr>
                </a:solidFill>
                <a:sym typeface="Arial"/>
                <a:rtl val="0"/>
              </a:rPr>
              <a:t>LIBERADOS</a:t>
            </a:r>
            <a:endParaRPr lang="pt-BR" kern="0" dirty="0">
              <a:solidFill>
                <a:srgbClr val="70AD47">
                  <a:lumMod val="50000"/>
                </a:srgbClr>
              </a:solidFill>
              <a:sym typeface="Arial"/>
              <a:rtl val="0"/>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88" y="5192100"/>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62</a:t>
            </a:r>
            <a:endParaRPr lang="pt-BR" dirty="0">
              <a:solidFill>
                <a:prstClr val="black">
                  <a:tint val="75000"/>
                </a:prstClr>
              </a:solidFill>
              <a:latin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88" y="1161744"/>
            <a:ext cx="7789762" cy="393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5590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315" y="4042622"/>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120</a:t>
            </a:fld>
            <a:endParaRPr lang="pt-BR">
              <a:solidFill>
                <a:prstClr val="black">
                  <a:tint val="75000"/>
                </a:prstClr>
              </a:solidFill>
            </a:endParaRPr>
          </a:p>
        </p:txBody>
      </p:sp>
      <p:grpSp>
        <p:nvGrpSpPr>
          <p:cNvPr id="5" name="Grupo 4"/>
          <p:cNvGrpSpPr/>
          <p:nvPr/>
        </p:nvGrpSpPr>
        <p:grpSpPr>
          <a:xfrm>
            <a:off x="966352" y="877085"/>
            <a:ext cx="5900943" cy="5158684"/>
            <a:chOff x="966353" y="1267691"/>
            <a:chExt cx="4956465" cy="4333009"/>
          </a:xfrm>
        </p:grpSpPr>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37263" t="22163" r="19181" b="16953"/>
            <a:stretch/>
          </p:blipFill>
          <p:spPr>
            <a:xfrm>
              <a:off x="966353" y="1267691"/>
              <a:ext cx="4946073" cy="4321119"/>
            </a:xfrm>
            <a:prstGeom prst="rect">
              <a:avLst/>
            </a:prstGeom>
          </p:spPr>
        </p:pic>
        <p:sp>
          <p:nvSpPr>
            <p:cNvPr id="4" name="Retângulo 3"/>
            <p:cNvSpPr/>
            <p:nvPr/>
          </p:nvSpPr>
          <p:spPr>
            <a:xfrm>
              <a:off x="5195455" y="4946073"/>
              <a:ext cx="727363" cy="654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402118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geral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121</a:t>
            </a:fld>
            <a:endParaRPr lang="pt-BR">
              <a:solidFill>
                <a:prstClr val="black">
                  <a:tint val="75000"/>
                </a:prstClr>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1095254"/>
            <a:ext cx="877093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2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731957"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122</a:t>
            </a:fld>
            <a:endParaRPr lang="pt-BR">
              <a:solidFill>
                <a:prstClr val="black">
                  <a:tint val="75000"/>
                </a:prstClr>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108075"/>
            <a:ext cx="7866063"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911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783" y="811464"/>
            <a:ext cx="5758633" cy="281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OFERTA ATUAL POR TIPOLOGIA</a:t>
            </a:r>
            <a:endPar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123</a:t>
            </a:fld>
            <a:endParaRPr lang="pt-BR">
              <a:solidFill>
                <a:prstClr val="black">
                  <a:tint val="75000"/>
                </a:prstClr>
              </a:solidFill>
            </a:endParaRPr>
          </a:p>
        </p:txBody>
      </p:sp>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5989" y="3583386"/>
            <a:ext cx="4790605" cy="2614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506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724628"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124</a:t>
            </a:fld>
            <a:endParaRPr lang="pt-BR">
              <a:solidFill>
                <a:prstClr val="black">
                  <a:tint val="75000"/>
                </a:prstClr>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597" y="5915069"/>
            <a:ext cx="4676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3903"/>
          <a:stretch/>
        </p:blipFill>
        <p:spPr bwMode="auto">
          <a:xfrm>
            <a:off x="2030059" y="3196402"/>
            <a:ext cx="4685298" cy="256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3413" y="694269"/>
            <a:ext cx="5111436" cy="248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527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071509"/>
            <a:ext cx="4474840" cy="4403673"/>
          </a:xfrm>
        </p:spPr>
        <p:txBody>
          <a:bodyPr rtlCol="0">
            <a:normAutofit/>
          </a:bodyPr>
          <a:lstStyle/>
          <a:p>
            <a:pPr eaLnBrk="1" fontAlgn="auto" hangingPunct="1">
              <a:lnSpc>
                <a:spcPct val="15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REGIÃO OESTE</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410084175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459" y="5276467"/>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126</a:t>
            </a:fld>
            <a:endParaRPr lang="pt-BR">
              <a:solidFill>
                <a:prstClr val="black">
                  <a:tint val="75000"/>
                </a:prstClr>
              </a:solidFill>
            </a:endParaRPr>
          </a:p>
        </p:txBody>
      </p:sp>
      <p:pic>
        <p:nvPicPr>
          <p:cNvPr id="4" name="Imagem 3"/>
          <p:cNvPicPr>
            <a:picLocks noChangeAspect="1"/>
          </p:cNvPicPr>
          <p:nvPr/>
        </p:nvPicPr>
        <p:blipFill rotWithShape="1">
          <a:blip r:embed="rId5">
            <a:extLst>
              <a:ext uri="{28A0092B-C50C-407E-A947-70E740481C1C}">
                <a14:useLocalDpi xmlns:a14="http://schemas.microsoft.com/office/drawing/2010/main" val="0"/>
              </a:ext>
            </a:extLst>
          </a:blip>
          <a:srcRect l="31241" t="18108" r="25574" b="8386"/>
          <a:stretch/>
        </p:blipFill>
        <p:spPr>
          <a:xfrm>
            <a:off x="978195" y="845400"/>
            <a:ext cx="4923841" cy="5238131"/>
          </a:xfrm>
          <a:prstGeom prst="rect">
            <a:avLst/>
          </a:prstGeom>
        </p:spPr>
      </p:pic>
    </p:spTree>
    <p:extLst>
      <p:ext uri="{BB962C8B-B14F-4D97-AF65-F5344CB8AC3E}">
        <p14:creationId xmlns:p14="http://schemas.microsoft.com/office/powerpoint/2010/main" val="375686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358" y="4092726"/>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127</a:t>
            </a:fld>
            <a:endParaRPr lang="pt-BR">
              <a:solidFill>
                <a:prstClr val="black">
                  <a:tint val="75000"/>
                </a:prstClr>
              </a:solidFill>
            </a:endParaRPr>
          </a:p>
        </p:txBody>
      </p:sp>
      <p:pic>
        <p:nvPicPr>
          <p:cNvPr id="4" name="Imagem 3"/>
          <p:cNvPicPr>
            <a:picLocks noChangeAspect="1"/>
          </p:cNvPicPr>
          <p:nvPr/>
        </p:nvPicPr>
        <p:blipFill rotWithShape="1">
          <a:blip r:embed="rId5">
            <a:extLst>
              <a:ext uri="{28A0092B-C50C-407E-A947-70E740481C1C}">
                <a14:useLocalDpi xmlns:a14="http://schemas.microsoft.com/office/drawing/2010/main" val="0"/>
              </a:ext>
            </a:extLst>
          </a:blip>
          <a:srcRect l="31325" t="18391" r="26907" b="8773"/>
          <a:stretch/>
        </p:blipFill>
        <p:spPr>
          <a:xfrm>
            <a:off x="976745" y="887772"/>
            <a:ext cx="4769427" cy="5198139"/>
          </a:xfrm>
          <a:prstGeom prst="rect">
            <a:avLst/>
          </a:prstGeom>
        </p:spPr>
      </p:pic>
    </p:spTree>
    <p:extLst>
      <p:ext uri="{BB962C8B-B14F-4D97-AF65-F5344CB8AC3E}">
        <p14:creationId xmlns:p14="http://schemas.microsoft.com/office/powerpoint/2010/main" val="1402118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GERAL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128</a:t>
            </a:fld>
            <a:endParaRPr lang="pt-BR">
              <a:solidFill>
                <a:prstClr val="black">
                  <a:tint val="75000"/>
                </a:prstClr>
              </a:solidFill>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1189038"/>
            <a:ext cx="877093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2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809230"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129</a:t>
            </a:fld>
            <a:endParaRPr lang="pt-BR">
              <a:solidFill>
                <a:prstClr val="black">
                  <a:tint val="75000"/>
                </a:prstClr>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3" y="1108075"/>
            <a:ext cx="7875587"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911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7" r="1087"/>
          <a:stretch/>
        </p:blipFill>
        <p:spPr bwMode="auto">
          <a:xfrm>
            <a:off x="63952" y="1173753"/>
            <a:ext cx="9000000" cy="390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ítulo 1"/>
          <p:cNvSpPr txBox="1">
            <a:spLocks/>
          </p:cNvSpPr>
          <p:nvPr/>
        </p:nvSpPr>
        <p:spPr>
          <a:xfrm>
            <a:off x="251520" y="125363"/>
            <a:ext cx="6925894" cy="597952"/>
          </a:xfrm>
          <a:prstGeom prst="rect">
            <a:avLst/>
          </a:prstGeom>
        </p:spPr>
        <p:txBody>
          <a:bodyPr rtlCol="0">
            <a:noAutofit/>
          </a:bodyPr>
          <a:lstStyle>
            <a:defPPr marR="0" algn="l" rtl="0">
              <a:lnSpc>
                <a:spcPct val="100000"/>
              </a:lnSpc>
              <a:spcBef>
                <a:spcPts val="0"/>
              </a:spcBef>
              <a:spcAft>
                <a:spcPts val="0"/>
              </a:spcAft>
              <a:defRPr/>
            </a:defPPr>
            <a:lvl1pPr>
              <a:defRPr sz="2400" b="1">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pt-BR" kern="0" dirty="0" smtClean="0">
                <a:solidFill>
                  <a:srgbClr val="70AD47">
                    <a:lumMod val="50000"/>
                  </a:srgbClr>
                </a:solidFill>
                <a:sym typeface="Arial"/>
                <a:rtl val="0"/>
              </a:rPr>
              <a:t>ALVARÁS NÃO RESIDENCIAIS LIBERADOS</a:t>
            </a:r>
            <a:endParaRPr lang="pt-BR" kern="0" dirty="0">
              <a:solidFill>
                <a:srgbClr val="70AD47">
                  <a:lumMod val="50000"/>
                </a:srgbClr>
              </a:solidFill>
              <a:sym typeface="Arial"/>
              <a:rtl val="0"/>
            </a:endParaRP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10" y="5372544"/>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63</a:t>
            </a:r>
            <a:endParaRPr lang="pt-BR" dirty="0">
              <a:solidFill>
                <a:prstClr val="black">
                  <a:tint val="75000"/>
                </a:prstClr>
              </a:solidFill>
              <a:latin typeface="Calibri"/>
            </a:endParaRPr>
          </a:p>
        </p:txBody>
      </p:sp>
      <p:sp>
        <p:nvSpPr>
          <p:cNvPr id="16" name="CaixaDeTexto 15"/>
          <p:cNvSpPr txBox="1"/>
          <p:nvPr/>
        </p:nvSpPr>
        <p:spPr>
          <a:xfrm>
            <a:off x="2212064" y="5029629"/>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CaixaDeTexto 16"/>
          <p:cNvSpPr txBox="1"/>
          <p:nvPr/>
        </p:nvSpPr>
        <p:spPr>
          <a:xfrm>
            <a:off x="6247416" y="5019505"/>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Chave esquerda 17"/>
          <p:cNvSpPr/>
          <p:nvPr/>
        </p:nvSpPr>
        <p:spPr>
          <a:xfrm rot="16200000">
            <a:off x="2408238" y="2964194"/>
            <a:ext cx="159065" cy="4032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9" name="Chave esquerda 18"/>
          <p:cNvSpPr/>
          <p:nvPr/>
        </p:nvSpPr>
        <p:spPr>
          <a:xfrm rot="16200000">
            <a:off x="6521414" y="2957542"/>
            <a:ext cx="162263" cy="4032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18616411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OFERTA ATUAL POR TIPOLOGIA</a:t>
            </a:r>
            <a:endPar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130</a:t>
            </a:fld>
            <a:endParaRPr lang="pt-BR">
              <a:solidFill>
                <a:prstClr val="black">
                  <a:tint val="75000"/>
                </a:prstClr>
              </a:solidFill>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240" y="769136"/>
            <a:ext cx="5533933" cy="2709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3019" y="3396726"/>
            <a:ext cx="4600496" cy="2770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506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724628"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131</a:t>
            </a:fld>
            <a:endParaRPr lang="pt-BR">
              <a:solidFill>
                <a:prstClr val="black">
                  <a:tint val="75000"/>
                </a:prst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11" y="5968281"/>
            <a:ext cx="4676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723" y="728712"/>
            <a:ext cx="51625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1376"/>
          <a:stretch/>
        </p:blipFill>
        <p:spPr bwMode="auto">
          <a:xfrm>
            <a:off x="2353259" y="3208865"/>
            <a:ext cx="4460928" cy="264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527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135904"/>
            <a:ext cx="4474840" cy="4403673"/>
          </a:xfrm>
        </p:spPr>
        <p:txBody>
          <a:bodyPr rtlCol="0">
            <a:normAutofit/>
          </a:bodyPr>
          <a:lstStyle/>
          <a:p>
            <a:pPr eaLnBrk="1" fontAlgn="auto" hangingPunct="1">
              <a:lnSpc>
                <a:spcPct val="10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REGIÃO PAMPULHA</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41008417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396" y="5199018"/>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133</a:t>
            </a:fld>
            <a:endParaRPr lang="pt-BR">
              <a:solidFill>
                <a:prstClr val="black">
                  <a:tint val="75000"/>
                </a:prstClr>
              </a:solidFill>
            </a:endParaRPr>
          </a:p>
        </p:txBody>
      </p:sp>
      <p:pic>
        <p:nvPicPr>
          <p:cNvPr id="4" name="Imagem 3"/>
          <p:cNvPicPr>
            <a:picLocks noChangeAspect="1"/>
          </p:cNvPicPr>
          <p:nvPr/>
        </p:nvPicPr>
        <p:blipFill rotWithShape="1">
          <a:blip r:embed="rId5">
            <a:extLst>
              <a:ext uri="{28A0092B-C50C-407E-A947-70E740481C1C}">
                <a14:useLocalDpi xmlns:a14="http://schemas.microsoft.com/office/drawing/2010/main" val="0"/>
              </a:ext>
            </a:extLst>
          </a:blip>
          <a:srcRect l="36351" t="24746" r="20688" b="13268"/>
          <a:stretch/>
        </p:blipFill>
        <p:spPr>
          <a:xfrm>
            <a:off x="966355" y="896916"/>
            <a:ext cx="5683827" cy="5125419"/>
          </a:xfrm>
          <a:prstGeom prst="rect">
            <a:avLst/>
          </a:prstGeom>
        </p:spPr>
      </p:pic>
    </p:spTree>
    <p:extLst>
      <p:ext uri="{BB962C8B-B14F-4D97-AF65-F5344CB8AC3E}">
        <p14:creationId xmlns:p14="http://schemas.microsoft.com/office/powerpoint/2010/main" val="375686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336" y="3932091"/>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134</a:t>
            </a:fld>
            <a:endParaRPr lang="pt-BR">
              <a:solidFill>
                <a:prstClr val="black">
                  <a:tint val="75000"/>
                </a:prstClr>
              </a:solidFill>
            </a:endParaRPr>
          </a:p>
        </p:txBody>
      </p:sp>
      <p:pic>
        <p:nvPicPr>
          <p:cNvPr id="4" name="Imagem 3"/>
          <p:cNvPicPr>
            <a:picLocks noChangeAspect="1"/>
          </p:cNvPicPr>
          <p:nvPr/>
        </p:nvPicPr>
        <p:blipFill rotWithShape="1">
          <a:blip r:embed="rId5">
            <a:extLst>
              <a:ext uri="{28A0092B-C50C-407E-A947-70E740481C1C}">
                <a14:useLocalDpi xmlns:a14="http://schemas.microsoft.com/office/drawing/2010/main" val="0"/>
              </a:ext>
            </a:extLst>
          </a:blip>
          <a:srcRect l="32200" t="20236" r="24925" b="16329"/>
          <a:stretch/>
        </p:blipFill>
        <p:spPr>
          <a:xfrm>
            <a:off x="976744" y="856774"/>
            <a:ext cx="5481206" cy="5068464"/>
          </a:xfrm>
          <a:prstGeom prst="rect">
            <a:avLst/>
          </a:prstGeom>
        </p:spPr>
      </p:pic>
    </p:spTree>
    <p:extLst>
      <p:ext uri="{BB962C8B-B14F-4D97-AF65-F5344CB8AC3E}">
        <p14:creationId xmlns:p14="http://schemas.microsoft.com/office/powerpoint/2010/main" val="1402118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189038"/>
            <a:ext cx="870426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CONCORRÊNCIA NA REGIÃO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135</a:t>
            </a:fld>
            <a:endParaRPr lang="pt-BR">
              <a:solidFill>
                <a:prstClr val="black">
                  <a:tint val="75000"/>
                </a:prstClr>
              </a:solidFill>
            </a:endParaRPr>
          </a:p>
        </p:txBody>
      </p:sp>
    </p:spTree>
    <p:extLst>
      <p:ext uri="{BB962C8B-B14F-4D97-AF65-F5344CB8AC3E}">
        <p14:creationId xmlns:p14="http://schemas.microsoft.com/office/powerpoint/2010/main" val="25112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796351"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136</a:t>
            </a:fld>
            <a:endParaRPr lang="pt-BR">
              <a:solidFill>
                <a:prstClr val="black">
                  <a:tint val="75000"/>
                </a:prstClr>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1108075"/>
            <a:ext cx="7799387"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911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0052" y="3317506"/>
            <a:ext cx="4323660" cy="279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9004" y="622708"/>
            <a:ext cx="5718692" cy="2791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ATUAL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137</a:t>
            </a:fld>
            <a:endParaRPr lang="pt-BR">
              <a:solidFill>
                <a:prstClr val="black">
                  <a:tint val="75000"/>
                </a:prstClr>
              </a:solidFill>
            </a:endParaRPr>
          </a:p>
        </p:txBody>
      </p:sp>
    </p:spTree>
    <p:extLst>
      <p:ext uri="{BB962C8B-B14F-4D97-AF65-F5344CB8AC3E}">
        <p14:creationId xmlns:p14="http://schemas.microsoft.com/office/powerpoint/2010/main" val="1759506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724628"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138</a:t>
            </a:fld>
            <a:endParaRPr lang="pt-BR">
              <a:solidFill>
                <a:prstClr val="black">
                  <a:tint val="75000"/>
                </a:prstClr>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597" y="5915069"/>
            <a:ext cx="4676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049" y="728712"/>
            <a:ext cx="51625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0181"/>
          <a:stretch/>
        </p:blipFill>
        <p:spPr bwMode="auto">
          <a:xfrm>
            <a:off x="2300295" y="3201152"/>
            <a:ext cx="4519964" cy="2664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527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148783"/>
            <a:ext cx="4474840" cy="4403673"/>
          </a:xfrm>
        </p:spPr>
        <p:txBody>
          <a:bodyPr rtlCol="0">
            <a:normAutofit/>
          </a:bodyPr>
          <a:lstStyle/>
          <a:p>
            <a:pPr eaLnBrk="1" fontAlgn="auto" hangingPunct="1">
              <a:lnSpc>
                <a:spcPct val="10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REGIÃO VENDA NOVA</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4100841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1520" y="125363"/>
            <a:ext cx="6347048" cy="597952"/>
          </a:xfrm>
          <a:prstGeom prst="rect">
            <a:avLst/>
          </a:prstGeom>
        </p:spPr>
        <p:txBody>
          <a:bodyPr rtlCol="0">
            <a:noAutofit/>
          </a:bodyPr>
          <a:lstStyle>
            <a:defPPr marR="0" algn="l" rtl="0">
              <a:lnSpc>
                <a:spcPct val="100000"/>
              </a:lnSpc>
              <a:spcBef>
                <a:spcPts val="0"/>
              </a:spcBef>
              <a:spcAft>
                <a:spcPts val="0"/>
              </a:spcAft>
              <a:defRPr/>
            </a:defPPr>
            <a:lvl1pPr>
              <a:defRPr sz="2400" b="1">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pt-BR" kern="0" dirty="0" smtClean="0">
                <a:solidFill>
                  <a:srgbClr val="70AD47">
                    <a:lumMod val="50000"/>
                  </a:srgbClr>
                </a:solidFill>
                <a:sym typeface="Arial"/>
                <a:rtl val="0"/>
              </a:rPr>
              <a:t>ALVARÁS LIBERADOS – ÁREA TOTAL</a:t>
            </a:r>
            <a:endParaRPr lang="pt-BR" kern="0" dirty="0">
              <a:solidFill>
                <a:srgbClr val="70AD47">
                  <a:lumMod val="50000"/>
                </a:srgbClr>
              </a:solidFill>
              <a:sym typeface="Arial"/>
              <a:rtl val="0"/>
            </a:endParaRP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5353806"/>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59</a:t>
            </a:r>
            <a:endParaRPr lang="pt-BR" dirty="0">
              <a:solidFill>
                <a:prstClr val="black">
                  <a:tint val="75000"/>
                </a:prstClr>
              </a:solidFill>
              <a:latin typeface="Calibri"/>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8" y="1180618"/>
            <a:ext cx="9000000" cy="35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ixaDeTexto 11"/>
          <p:cNvSpPr txBox="1"/>
          <p:nvPr/>
        </p:nvSpPr>
        <p:spPr>
          <a:xfrm>
            <a:off x="2399632" y="4844380"/>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CaixaDeTexto 12"/>
          <p:cNvSpPr txBox="1"/>
          <p:nvPr/>
        </p:nvSpPr>
        <p:spPr>
          <a:xfrm>
            <a:off x="6563399" y="4845979"/>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Chave esquerda 14"/>
          <p:cNvSpPr/>
          <p:nvPr/>
        </p:nvSpPr>
        <p:spPr>
          <a:xfrm rot="16200000">
            <a:off x="6702705" y="2802016"/>
            <a:ext cx="162263" cy="3996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6" name="Chave esquerda 15"/>
          <p:cNvSpPr/>
          <p:nvPr/>
        </p:nvSpPr>
        <p:spPr>
          <a:xfrm rot="16200000">
            <a:off x="2634166" y="2793128"/>
            <a:ext cx="162263" cy="4032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344006038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8431" y="5274174"/>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140</a:t>
            </a:fld>
            <a:endParaRPr lang="pt-BR">
              <a:solidFill>
                <a:prstClr val="black">
                  <a:tint val="75000"/>
                </a:prstClr>
              </a:solidFill>
            </a:endParaRPr>
          </a:p>
        </p:txBody>
      </p:sp>
      <p:pic>
        <p:nvPicPr>
          <p:cNvPr id="4" name="Imagem 3"/>
          <p:cNvPicPr>
            <a:picLocks noChangeAspect="1"/>
          </p:cNvPicPr>
          <p:nvPr/>
        </p:nvPicPr>
        <p:blipFill rotWithShape="1">
          <a:blip r:embed="rId5">
            <a:extLst>
              <a:ext uri="{28A0092B-C50C-407E-A947-70E740481C1C}">
                <a14:useLocalDpi xmlns:a14="http://schemas.microsoft.com/office/drawing/2010/main" val="0"/>
              </a:ext>
            </a:extLst>
          </a:blip>
          <a:srcRect l="26881" t="14766" r="24334" b="9917"/>
          <a:stretch/>
        </p:blipFill>
        <p:spPr>
          <a:xfrm>
            <a:off x="987135" y="872835"/>
            <a:ext cx="5361709" cy="5173582"/>
          </a:xfrm>
          <a:prstGeom prst="rect">
            <a:avLst/>
          </a:prstGeom>
        </p:spPr>
      </p:pic>
    </p:spTree>
    <p:extLst>
      <p:ext uri="{BB962C8B-B14F-4D97-AF65-F5344CB8AC3E}">
        <p14:creationId xmlns:p14="http://schemas.microsoft.com/office/powerpoint/2010/main" val="375686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590" y="4105251"/>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141</a:t>
            </a:fld>
            <a:endParaRPr lang="pt-BR">
              <a:solidFill>
                <a:prstClr val="black">
                  <a:tint val="75000"/>
                </a:prstClr>
              </a:solidFill>
            </a:endParaRPr>
          </a:p>
        </p:txBody>
      </p:sp>
      <p:pic>
        <p:nvPicPr>
          <p:cNvPr id="4" name="Imagem 3"/>
          <p:cNvPicPr>
            <a:picLocks noChangeAspect="1"/>
          </p:cNvPicPr>
          <p:nvPr/>
        </p:nvPicPr>
        <p:blipFill rotWithShape="1">
          <a:blip r:embed="rId5">
            <a:extLst>
              <a:ext uri="{28A0092B-C50C-407E-A947-70E740481C1C}">
                <a14:useLocalDpi xmlns:a14="http://schemas.microsoft.com/office/drawing/2010/main" val="0"/>
              </a:ext>
            </a:extLst>
          </a:blip>
          <a:srcRect l="27218" t="15007" r="24724" b="10071"/>
          <a:stretch/>
        </p:blipFill>
        <p:spPr>
          <a:xfrm>
            <a:off x="966354" y="872835"/>
            <a:ext cx="5351319" cy="5214105"/>
          </a:xfrm>
          <a:prstGeom prst="rect">
            <a:avLst/>
          </a:prstGeom>
        </p:spPr>
      </p:pic>
    </p:spTree>
    <p:extLst>
      <p:ext uri="{BB962C8B-B14F-4D97-AF65-F5344CB8AC3E}">
        <p14:creationId xmlns:p14="http://schemas.microsoft.com/office/powerpoint/2010/main" val="1402118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CONCORRÊNCIA NA REGIÃO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142</a:t>
            </a:fld>
            <a:endParaRPr lang="pt-BR">
              <a:solidFill>
                <a:prstClr val="black">
                  <a:tint val="75000"/>
                </a:prstClr>
              </a:solidFill>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1189038"/>
            <a:ext cx="877093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2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796351"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143</a:t>
            </a:fld>
            <a:endParaRPr lang="pt-BR">
              <a:solidFill>
                <a:prstClr val="black">
                  <a:tint val="75000"/>
                </a:prstClr>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108075"/>
            <a:ext cx="7866063"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911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ATUAL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144</a:t>
            </a:fld>
            <a:endParaRPr lang="pt-BR">
              <a:solidFill>
                <a:prstClr val="black">
                  <a:tint val="75000"/>
                </a:prstClr>
              </a:solidFill>
            </a:endParaRP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890" y="725847"/>
            <a:ext cx="5758633" cy="281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164" y="3436362"/>
            <a:ext cx="4412254" cy="27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506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724628"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145</a:t>
            </a:fld>
            <a:endParaRPr lang="pt-BR">
              <a:solidFill>
                <a:prstClr val="black">
                  <a:tint val="75000"/>
                </a:prstClr>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597" y="5915069"/>
            <a:ext cx="4676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4748" y="728712"/>
            <a:ext cx="51625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3558"/>
          <a:stretch/>
        </p:blipFill>
        <p:spPr bwMode="auto">
          <a:xfrm>
            <a:off x="2341536" y="3214514"/>
            <a:ext cx="4460928" cy="2578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527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174541"/>
            <a:ext cx="4474840" cy="4403673"/>
          </a:xfrm>
        </p:spPr>
        <p:txBody>
          <a:bodyPr rtlCol="0">
            <a:normAutofit/>
          </a:bodyPr>
          <a:lstStyle/>
          <a:p>
            <a:pPr eaLnBrk="1" fontAlgn="auto" hangingPunct="1">
              <a:lnSpc>
                <a:spcPct val="10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NOVA LIMA</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410084175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34267" t="10851" r="24907" b="2481"/>
          <a:stretch/>
        </p:blipFill>
        <p:spPr>
          <a:xfrm>
            <a:off x="959638" y="947887"/>
            <a:ext cx="3841973" cy="5097422"/>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46" y="5261648"/>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3" name="Retângulo 2"/>
          <p:cNvSpPr/>
          <p:nvPr/>
        </p:nvSpPr>
        <p:spPr>
          <a:xfrm>
            <a:off x="1847368" y="1599038"/>
            <a:ext cx="435358" cy="49710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147</a:t>
            </a:fld>
            <a:endParaRPr lang="pt-BR">
              <a:solidFill>
                <a:prstClr val="black">
                  <a:tint val="75000"/>
                </a:prstClr>
              </a:solidFill>
            </a:endParaRPr>
          </a:p>
        </p:txBody>
      </p:sp>
      <p:pic>
        <p:nvPicPr>
          <p:cNvPr id="10" name="Imagem 9"/>
          <p:cNvPicPr>
            <a:picLocks noChangeAspect="1"/>
          </p:cNvPicPr>
          <p:nvPr/>
        </p:nvPicPr>
        <p:blipFill rotWithShape="1">
          <a:blip r:embed="rId6">
            <a:extLst>
              <a:ext uri="{28A0092B-C50C-407E-A947-70E740481C1C}">
                <a14:useLocalDpi xmlns:a14="http://schemas.microsoft.com/office/drawing/2010/main" val="0"/>
              </a:ext>
            </a:extLst>
          </a:blip>
          <a:srcRect l="41594" t="24046" r="24696" b="28037"/>
          <a:stretch/>
        </p:blipFill>
        <p:spPr>
          <a:xfrm>
            <a:off x="5340927" y="947886"/>
            <a:ext cx="3460173" cy="3074061"/>
          </a:xfrm>
          <a:prstGeom prst="rect">
            <a:avLst/>
          </a:prstGeom>
          <a:ln w="57150">
            <a:solidFill>
              <a:schemeClr val="accent2"/>
            </a:solidFill>
          </a:ln>
        </p:spPr>
      </p:pic>
    </p:spTree>
    <p:extLst>
      <p:ext uri="{BB962C8B-B14F-4D97-AF65-F5344CB8AC3E}">
        <p14:creationId xmlns:p14="http://schemas.microsoft.com/office/powerpoint/2010/main" val="375686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686" y="4282543"/>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148</a:t>
            </a:fld>
            <a:endParaRPr lang="pt-BR">
              <a:solidFill>
                <a:prstClr val="black">
                  <a:tint val="75000"/>
                </a:prstClr>
              </a:solidFill>
            </a:endParaRPr>
          </a:p>
        </p:txBody>
      </p:sp>
      <p:pic>
        <p:nvPicPr>
          <p:cNvPr id="5" name="Imagem 4"/>
          <p:cNvPicPr>
            <a:picLocks noChangeAspect="1"/>
          </p:cNvPicPr>
          <p:nvPr/>
        </p:nvPicPr>
        <p:blipFill rotWithShape="1">
          <a:blip r:embed="rId5">
            <a:extLst>
              <a:ext uri="{28A0092B-C50C-407E-A947-70E740481C1C}">
                <a14:useLocalDpi xmlns:a14="http://schemas.microsoft.com/office/drawing/2010/main" val="0"/>
              </a:ext>
            </a:extLst>
          </a:blip>
          <a:srcRect l="43599" t="22928" r="24370" b="27172"/>
          <a:stretch/>
        </p:blipFill>
        <p:spPr>
          <a:xfrm>
            <a:off x="5569528" y="861932"/>
            <a:ext cx="2989286" cy="2910621"/>
          </a:xfrm>
          <a:prstGeom prst="rect">
            <a:avLst/>
          </a:prstGeom>
          <a:ln w="57150">
            <a:solidFill>
              <a:schemeClr val="accent2"/>
            </a:solidFill>
          </a:ln>
        </p:spPr>
      </p:pic>
      <p:pic>
        <p:nvPicPr>
          <p:cNvPr id="6" name="Imagem 5"/>
          <p:cNvPicPr>
            <a:picLocks noChangeAspect="1"/>
          </p:cNvPicPr>
          <p:nvPr/>
        </p:nvPicPr>
        <p:blipFill rotWithShape="1">
          <a:blip r:embed="rId6">
            <a:extLst>
              <a:ext uri="{28A0092B-C50C-407E-A947-70E740481C1C}">
                <a14:useLocalDpi xmlns:a14="http://schemas.microsoft.com/office/drawing/2010/main" val="0"/>
              </a:ext>
            </a:extLst>
          </a:blip>
          <a:srcRect l="40097" t="18022" r="24924" b="5584"/>
          <a:stretch/>
        </p:blipFill>
        <p:spPr>
          <a:xfrm>
            <a:off x="945573" y="757371"/>
            <a:ext cx="3886200" cy="5304521"/>
          </a:xfrm>
          <a:prstGeom prst="rect">
            <a:avLst/>
          </a:prstGeom>
        </p:spPr>
      </p:pic>
      <p:sp>
        <p:nvSpPr>
          <p:cNvPr id="10" name="Retângulo 9"/>
          <p:cNvSpPr/>
          <p:nvPr/>
        </p:nvSpPr>
        <p:spPr>
          <a:xfrm>
            <a:off x="1836977" y="1547083"/>
            <a:ext cx="435358" cy="49710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02118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CONCORRÊNCIA NA REGIÃO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149</a:t>
            </a:fld>
            <a:endParaRPr lang="pt-BR">
              <a:solidFill>
                <a:prstClr val="black">
                  <a:tint val="75000"/>
                </a:prst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1083531"/>
            <a:ext cx="877093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2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639776"/>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60</a:t>
            </a:r>
            <a:endParaRPr lang="pt-BR" dirty="0">
              <a:solidFill>
                <a:prstClr val="black">
                  <a:tint val="75000"/>
                </a:prstClr>
              </a:solidFill>
              <a:latin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7" y="1370935"/>
            <a:ext cx="9000000" cy="377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ixaDeTexto 11"/>
          <p:cNvSpPr txBox="1"/>
          <p:nvPr/>
        </p:nvSpPr>
        <p:spPr>
          <a:xfrm>
            <a:off x="2212064" y="5158419"/>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CaixaDeTexto 12"/>
          <p:cNvSpPr txBox="1"/>
          <p:nvPr/>
        </p:nvSpPr>
        <p:spPr>
          <a:xfrm>
            <a:off x="6504784" y="5148295"/>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have esquerda 13"/>
          <p:cNvSpPr/>
          <p:nvPr/>
        </p:nvSpPr>
        <p:spPr>
          <a:xfrm rot="16200000">
            <a:off x="2459750" y="3006303"/>
            <a:ext cx="159065" cy="4205362"/>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5" name="Chave esquerda 14"/>
          <p:cNvSpPr/>
          <p:nvPr/>
        </p:nvSpPr>
        <p:spPr>
          <a:xfrm rot="16200000">
            <a:off x="6725325" y="2999651"/>
            <a:ext cx="162263" cy="4205362"/>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6" name="Título 1"/>
          <p:cNvSpPr txBox="1">
            <a:spLocks/>
          </p:cNvSpPr>
          <p:nvPr/>
        </p:nvSpPr>
        <p:spPr>
          <a:xfrm>
            <a:off x="251520" y="125363"/>
            <a:ext cx="6347048" cy="597952"/>
          </a:xfrm>
          <a:prstGeom prst="rect">
            <a:avLst/>
          </a:prstGeom>
        </p:spPr>
        <p:txBody>
          <a:bodyPr rtlCol="0">
            <a:noAutofit/>
          </a:bodyPr>
          <a:lstStyle>
            <a:defPPr marR="0" algn="l" rtl="0">
              <a:lnSpc>
                <a:spcPct val="100000"/>
              </a:lnSpc>
              <a:spcBef>
                <a:spcPts val="0"/>
              </a:spcBef>
              <a:spcAft>
                <a:spcPts val="0"/>
              </a:spcAft>
              <a:defRPr/>
            </a:defPPr>
            <a:lvl1pPr>
              <a:defRPr sz="2400" b="1">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pt-BR" kern="0" dirty="0" smtClean="0">
                <a:solidFill>
                  <a:srgbClr val="70AD47">
                    <a:lumMod val="50000"/>
                  </a:srgbClr>
                </a:solidFill>
                <a:sym typeface="Arial"/>
                <a:rtl val="0"/>
              </a:rPr>
              <a:t>ALVARÁS LIBERADOS – ÁREA TOTAL</a:t>
            </a:r>
            <a:endParaRPr lang="pt-BR" kern="0" dirty="0">
              <a:solidFill>
                <a:srgbClr val="70AD47">
                  <a:lumMod val="50000"/>
                </a:srgbClr>
              </a:solidFill>
              <a:sym typeface="Arial"/>
              <a:rtl val="0"/>
            </a:endParaRPr>
          </a:p>
        </p:txBody>
      </p:sp>
    </p:spTree>
    <p:extLst>
      <p:ext uri="{BB962C8B-B14F-4D97-AF65-F5344CB8AC3E}">
        <p14:creationId xmlns:p14="http://schemas.microsoft.com/office/powerpoint/2010/main" val="332251335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847867"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150</a:t>
            </a:fld>
            <a:endParaRPr lang="pt-BR">
              <a:solidFill>
                <a:prstClr val="black">
                  <a:tint val="75000"/>
                </a:prstClr>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108075"/>
            <a:ext cx="7866063"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911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ATUAL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151</a:t>
            </a:fld>
            <a:endParaRPr lang="pt-BR">
              <a:solidFill>
                <a:prstClr val="black">
                  <a:tint val="75000"/>
                </a:prstClr>
              </a:solidFill>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510" y="703465"/>
            <a:ext cx="5371181" cy="262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530" y="3268341"/>
            <a:ext cx="4500941" cy="277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506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2331306"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152</a:t>
            </a:fld>
            <a:endParaRPr lang="pt-BR">
              <a:solidFill>
                <a:prstClr val="black">
                  <a:tint val="75000"/>
                </a:prst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461" y="661226"/>
            <a:ext cx="5372171" cy="261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3145"/>
          <a:stretch/>
        </p:blipFill>
        <p:spPr bwMode="auto">
          <a:xfrm>
            <a:off x="2273951" y="3219496"/>
            <a:ext cx="4596098" cy="266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527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ítulo 3"/>
          <p:cNvSpPr txBox="1">
            <a:spLocks/>
          </p:cNvSpPr>
          <p:nvPr/>
        </p:nvSpPr>
        <p:spPr bwMode="auto">
          <a:xfrm>
            <a:off x="4055351" y="1744616"/>
            <a:ext cx="4330824" cy="33843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smtClean="0">
                <a:solidFill>
                  <a:prstClr val="black"/>
                </a:solidFill>
              </a:rPr>
              <a:t/>
            </a:r>
            <a:br>
              <a:rPr lang="pt-BR" dirty="0" smtClean="0">
                <a:solidFill>
                  <a:prstClr val="black"/>
                </a:solidFill>
              </a:rPr>
            </a:br>
            <a:r>
              <a:rPr lang="pt-BR"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METODOLOGIA</a:t>
            </a:r>
            <a:r>
              <a:rPr lang="pt-BR" dirty="0" smtClean="0">
                <a:solidFill>
                  <a:prstClr val="black"/>
                </a:solidFill>
              </a:rPr>
              <a:t/>
            </a:r>
            <a:br>
              <a:rPr lang="pt-BR" dirty="0" smtClean="0">
                <a:solidFill>
                  <a:prstClr val="black"/>
                </a:solidFill>
              </a:rPr>
            </a:br>
            <a:r>
              <a:rPr lang="pt-BR" dirty="0" smtClean="0">
                <a:solidFill>
                  <a:prstClr val="black"/>
                </a:solidFill>
              </a:rPr>
              <a:t/>
            </a:r>
            <a:br>
              <a:rPr lang="pt-BR" dirty="0" smtClean="0">
                <a:solidFill>
                  <a:prstClr val="black"/>
                </a:solidFill>
              </a:rPr>
            </a:br>
            <a:r>
              <a:rPr lang="pt-BR" sz="2400" b="1" dirty="0" smtClean="0">
                <a:solidFill>
                  <a:srgbClr val="FFBE05"/>
                </a:solidFill>
                <a:latin typeface="Tahoma" panose="020B0604030504040204" pitchFamily="34" charset="0"/>
                <a:ea typeface="Tahoma" panose="020B0604030504040204" pitchFamily="34" charset="0"/>
                <a:cs typeface="Tahoma" panose="020B0604030504040204" pitchFamily="34" charset="0"/>
              </a:rPr>
              <a:t>Pesquisa de Oferta Imobiliária </a:t>
            </a:r>
          </a:p>
          <a:p>
            <a:endParaRPr lang="pt-BR" sz="2400" b="1" dirty="0" smtClean="0">
              <a:solidFill>
                <a:srgbClr val="FFBE05"/>
              </a:solidFill>
              <a:latin typeface="Tahoma" panose="020B0604030504040204" pitchFamily="34" charset="0"/>
              <a:ea typeface="Tahoma" panose="020B0604030504040204" pitchFamily="34" charset="0"/>
              <a:cs typeface="Tahoma" panose="020B0604030504040204" pitchFamily="34" charset="0"/>
            </a:endParaRPr>
          </a:p>
          <a:p>
            <a:r>
              <a:rPr lang="pt-BR" sz="2400" b="1" dirty="0" smtClean="0">
                <a:solidFill>
                  <a:srgbClr val="FFBE05"/>
                </a:solidFill>
                <a:latin typeface="Tahoma" panose="020B0604030504040204" pitchFamily="34" charset="0"/>
                <a:ea typeface="Tahoma" panose="020B0604030504040204" pitchFamily="34" charset="0"/>
                <a:cs typeface="Tahoma" panose="020B0604030504040204" pitchFamily="34" charset="0"/>
              </a:rPr>
              <a:t>BELO HORIZONTE E NOVA LIMA</a:t>
            </a:r>
            <a:endParaRPr lang="pt-BR" sz="1200" b="1" dirty="0" smtClean="0">
              <a:solidFill>
                <a:srgbClr val="FFBE05"/>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153</a:t>
            </a:fld>
            <a:endParaRPr lang="pt-BR" dirty="0">
              <a:solidFill>
                <a:prstClr val="black">
                  <a:tint val="75000"/>
                </a:prstClr>
              </a:solidFill>
            </a:endParaRPr>
          </a:p>
        </p:txBody>
      </p:sp>
    </p:spTree>
    <p:extLst>
      <p:ext uri="{BB962C8B-B14F-4D97-AF65-F5344CB8AC3E}">
        <p14:creationId xmlns:p14="http://schemas.microsoft.com/office/powerpoint/2010/main" val="301177274"/>
      </p:ext>
    </p:extLst>
  </p:cSld>
  <p:clrMapOvr>
    <a:overrideClrMapping bg1="lt1" tx1="dk1" bg2="lt2" tx2="dk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197961" y="195599"/>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9" y="792499"/>
            <a:ext cx="8036417" cy="5078313"/>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Universo Pesquisado: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CENSO, ou seja, todos os empreendimentos imobiliários verticais, residenciais e comerciais, com unidades ainda em oferta pela incorporadora ou construtora responsável (ciclo primário de venda), no mês de dezembro de 2015, em Belo Horizonte e Nova Lima.</a:t>
            </a:r>
          </a:p>
          <a:p>
            <a:pPr algn="just">
              <a:lnSpc>
                <a:spcPct val="150000"/>
              </a:lnSpc>
            </a:pP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Fontes de Dados: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Incorporadoras, Construtoras e Imobiliárias, ou seja, não se restringe aos associados do Sinduscon.</a:t>
            </a:r>
          </a:p>
          <a:p>
            <a:pPr algn="just">
              <a:lnSpc>
                <a:spcPct val="150000"/>
              </a:lnSpc>
            </a:pP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Forma de Coleta: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Envio direto das informações solicitadas, à fonte de dados pesquisada, pela fonte responsável pelas tabelas de comercialização dos empreendimentos. Quando não for possível de forma direta, utiliza-se de cliente oculto, ou seja, indo no plantão ou por meio telefônico.</a:t>
            </a:r>
          </a:p>
        </p:txBody>
      </p:sp>
    </p:spTree>
    <p:extLst>
      <p:ext uri="{BB962C8B-B14F-4D97-AF65-F5344CB8AC3E}">
        <p14:creationId xmlns:p14="http://schemas.microsoft.com/office/powerpoint/2010/main" val="1272486310"/>
      </p:ext>
    </p:extLst>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8" y="1322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919928"/>
            <a:ext cx="8036417" cy="4247317"/>
          </a:xfrm>
          <a:prstGeom prst="rect">
            <a:avLst/>
          </a:prstGeom>
          <a:noFill/>
        </p:spPr>
        <p:txBody>
          <a:bodyPr wrap="square" rtlCol="0">
            <a:spAutoFit/>
          </a:bodyPr>
          <a:lstStyle/>
          <a:p>
            <a:pPr algn="just">
              <a:lnSpc>
                <a:spcPct val="150000"/>
              </a:lnSpc>
            </a:pPr>
            <a:r>
              <a:rPr lang="pt-BR" sz="2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Cobertura: </a:t>
            </a:r>
            <a:r>
              <a:rPr lang="pt-BR" sz="20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Embora a pesquisa busque ser censitária, sempre há pequenos empreendimentos comercializados apenas pelo incorporador ou imobiliária de bairro que não é facilmente localizável. Desta forma, busca-se atingir cerca de 90% dos empreendimentos, que possivelmente respondam por mais de 95% das unidades comercializadas. </a:t>
            </a:r>
          </a:p>
          <a:p>
            <a:pPr algn="just">
              <a:lnSpc>
                <a:spcPct val="150000"/>
              </a:lnSpc>
            </a:pPr>
            <a:endParaRPr lang="pt-BR" sz="20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20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E</a:t>
            </a:r>
            <a:r>
              <a:rPr lang="pt-BR" sz="20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stima-se terem sido encontrados cerca de 75% a 85% dos empreendimentos.</a:t>
            </a:r>
          </a:p>
        </p:txBody>
      </p:sp>
    </p:spTree>
    <p:extLst>
      <p:ext uri="{BB962C8B-B14F-4D97-AF65-F5344CB8AC3E}">
        <p14:creationId xmlns:p14="http://schemas.microsoft.com/office/powerpoint/2010/main" val="3011705341"/>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8" y="1322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919928"/>
            <a:ext cx="8036417" cy="4247317"/>
          </a:xfrm>
          <a:prstGeom prst="rect">
            <a:avLst/>
          </a:prstGeom>
          <a:noFill/>
        </p:spPr>
        <p:txBody>
          <a:bodyPr wrap="square" rtlCol="0">
            <a:spAutoFit/>
          </a:bodyPr>
          <a:lstStyle/>
          <a:p>
            <a:pPr algn="just">
              <a:lnSpc>
                <a:spcPct val="150000"/>
              </a:lnSpc>
            </a:pPr>
            <a:r>
              <a:rPr lang="pt-BR" sz="2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Cobertura (continuação): </a:t>
            </a:r>
            <a:r>
              <a:rPr lang="pt-BR" sz="20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Nesta compilação, foram abordados 244 incorporadores, sendo que 132 deles possuíam empreendimentos verticais com vendas ativas no mês de dezembro de 2015.</a:t>
            </a:r>
          </a:p>
          <a:p>
            <a:pPr algn="just">
              <a:lnSpc>
                <a:spcPct val="150000"/>
              </a:lnSpc>
            </a:pPr>
            <a:endParaRPr lang="pt-BR" sz="20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2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Abordagem: a) </a:t>
            </a:r>
            <a:r>
              <a:rPr lang="pt-BR" sz="20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Presencial,</a:t>
            </a:r>
            <a:r>
              <a:rPr lang="pt-BR" sz="20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com visita in loco por sócio e funcionários da BRAIN, que percorrem a cidade em busca de empreendimentos em obras; </a:t>
            </a:r>
            <a:r>
              <a:rPr lang="pt-BR" sz="2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b) </a:t>
            </a:r>
            <a:r>
              <a:rPr lang="pt-BR" sz="20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Eletrônica e telefônica</a:t>
            </a:r>
            <a:r>
              <a:rPr lang="pt-BR" sz="20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realizada em parceria com o Sinduscon no caso de associados e diretamente pela BRAIN no caso de não associados.</a:t>
            </a:r>
          </a:p>
        </p:txBody>
      </p:sp>
    </p:spTree>
    <p:extLst>
      <p:ext uri="{BB962C8B-B14F-4D97-AF65-F5344CB8AC3E}">
        <p14:creationId xmlns:p14="http://schemas.microsoft.com/office/powerpoint/2010/main" val="990997432"/>
      </p:ext>
    </p:extLst>
  </p:cSld>
  <p:clrMapOvr>
    <a:overrideClrMapping bg1="lt1" tx1="dk1" bg2="lt2" tx2="dk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8" y="1322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919928"/>
            <a:ext cx="8302097" cy="4039567"/>
          </a:xfrm>
          <a:prstGeom prst="rect">
            <a:avLst/>
          </a:prstGeom>
          <a:noFill/>
        </p:spPr>
        <p:txBody>
          <a:bodyPr wrap="square" rtlCol="0">
            <a:spAutoFit/>
          </a:bodyPr>
          <a:lstStyle/>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Checagem de dados: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100% das informações encaminhadas por não associados são checadas de maneira telefônica por funcionários da BRAIN.</a:t>
            </a:r>
          </a:p>
          <a:p>
            <a:pPr algn="just">
              <a:lnSpc>
                <a:spcPct val="150000"/>
              </a:lnSpc>
            </a:pPr>
            <a:endPar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Período de Coleta: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Dezembro de 2015, mês de referência para os dados.</a:t>
            </a:r>
          </a:p>
          <a:p>
            <a:pPr algn="just">
              <a:lnSpc>
                <a:spcPct val="150000"/>
              </a:lnSpc>
            </a:pPr>
            <a:endParaRPr lang="pt-BR" sz="19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Período de Análise: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Fevereiro de 2015, mês de entrega dos resultados.</a:t>
            </a:r>
          </a:p>
          <a:p>
            <a:pPr algn="just">
              <a:lnSpc>
                <a:spcPct val="150000"/>
              </a:lnSpc>
            </a:pPr>
            <a:endPar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Análise Imobiliária: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BRAIN Bureau de Inteligência Corporativa e conferência pelo Sinduscon MG.</a:t>
            </a:r>
          </a:p>
        </p:txBody>
      </p:sp>
    </p:spTree>
    <p:extLst>
      <p:ext uri="{BB962C8B-B14F-4D97-AF65-F5344CB8AC3E}">
        <p14:creationId xmlns:p14="http://schemas.microsoft.com/office/powerpoint/2010/main" val="71164040"/>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8" y="1322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729132"/>
            <a:ext cx="8471263" cy="5355312"/>
          </a:xfrm>
          <a:prstGeom prst="rect">
            <a:avLst/>
          </a:prstGeom>
          <a:noFill/>
        </p:spPr>
        <p:txBody>
          <a:bodyPr wrap="square" rtlCol="0">
            <a:spAutoFit/>
          </a:bodyPr>
          <a:lstStyle/>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Base de dados: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Composta exclusivamente por empreendimentos verticais, residenciais e comerciais, que possuam venda ativa diretamente do incorporador. As unidades em permuta são consideradas na análise, independente de já estarem à venda ou no aguardo de esgotarem as unidades do incorporador.</a:t>
            </a:r>
          </a:p>
          <a:p>
            <a:pPr algn="just">
              <a:lnSpc>
                <a:spcPct val="150000"/>
              </a:lnSpc>
            </a:pPr>
            <a:endPar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Tempo de Permanência dos Empreendimentos na Base de Dados: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Independente de se em obras ou entregue, o empreendimento permanece na base de dados. Ele é retirado após permanecer com a oferta atual (estoque) zerado por três meses seguidos. Eventualmente, se um empreendimento que tenha ficado fora da base de dados pode retornar, caso o volume de distritos tenha sido significativo na entrega do mesmo.</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158</a:t>
            </a:fld>
            <a:endParaRPr lang="pt-BR" dirty="0">
              <a:solidFill>
                <a:prstClr val="black">
                  <a:tint val="75000"/>
                </a:prstClr>
              </a:solidFill>
            </a:endParaRPr>
          </a:p>
        </p:txBody>
      </p:sp>
    </p:spTree>
    <p:extLst>
      <p:ext uri="{BB962C8B-B14F-4D97-AF65-F5344CB8AC3E}">
        <p14:creationId xmlns:p14="http://schemas.microsoft.com/office/powerpoint/2010/main" val="2838936327"/>
      </p:ext>
    </p:extLst>
  </p:cSld>
  <p:clrMapOvr>
    <a:overrideClrMapping bg1="lt1" tx1="dk1" bg2="lt2" tx2="dk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8" y="1322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729132"/>
            <a:ext cx="8036417" cy="4478149"/>
          </a:xfrm>
          <a:prstGeom prst="rect">
            <a:avLst/>
          </a:prstGeom>
          <a:noFill/>
        </p:spPr>
        <p:txBody>
          <a:bodyPr wrap="square" rtlCol="0">
            <a:spAutoFit/>
          </a:bodyPr>
          <a:lstStyle/>
          <a:p>
            <a:pPr algn="just">
              <a:lnSpc>
                <a:spcPct val="150000"/>
              </a:lnSpc>
            </a:pP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Estruturação dos Dados para Análise: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São realizadas análises considerando: </a:t>
            </a: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a)</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tipologias segundo </a:t>
            </a:r>
            <a:r>
              <a:rPr lang="pt-BR" sz="19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número de quartos</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Neste caso estúdios são agrupados com apartamentos de 1Dorm e 5 ou mais quartos com os de 4Dorm.; </a:t>
            </a:r>
            <a:r>
              <a:rPr lang="pt-BR" sz="19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b)</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segundo </a:t>
            </a:r>
            <a:r>
              <a:rPr lang="pt-BR" sz="19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padrão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(faixo de valor), são 8 faixas, do Super Econômico (até o teto do MCMV) ao Super Luxo, ticket médio acima de R$ 2 milhões. Ou seja, o critério para estratificação é o ticket médio do empreendimento. Dessa forma, pode ocorrer de existirem unidades no empreendimento acima ou abaixo do mínimo e máximo para pertencer a determinado padrão, pois o que importa é o ticket MÉDIO do empreendimento; </a:t>
            </a:r>
            <a:r>
              <a:rPr lang="pt-BR" sz="19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 </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por </a:t>
            </a:r>
            <a:r>
              <a:rPr lang="pt-BR" sz="19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região</a:t>
            </a:r>
            <a:r>
              <a:rPr lang="pt-BR" sz="19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159</a:t>
            </a:fld>
            <a:endParaRPr lang="pt-BR" dirty="0">
              <a:solidFill>
                <a:prstClr val="black">
                  <a:tint val="75000"/>
                </a:prstClr>
              </a:solidFill>
            </a:endParaRPr>
          </a:p>
        </p:txBody>
      </p:sp>
    </p:spTree>
    <p:extLst>
      <p:ext uri="{BB962C8B-B14F-4D97-AF65-F5344CB8AC3E}">
        <p14:creationId xmlns:p14="http://schemas.microsoft.com/office/powerpoint/2010/main" val="411395062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41" y="5524029"/>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ítulo 1"/>
          <p:cNvSpPr txBox="1">
            <a:spLocks/>
          </p:cNvSpPr>
          <p:nvPr/>
        </p:nvSpPr>
        <p:spPr>
          <a:xfrm>
            <a:off x="251519" y="125363"/>
            <a:ext cx="10386430" cy="597952"/>
          </a:xfrm>
          <a:prstGeom prst="rect">
            <a:avLst/>
          </a:prstGeom>
        </p:spPr>
        <p:txBody>
          <a:bodyPr rtlCol="0">
            <a:noAutofit/>
          </a:bodyPr>
          <a:lstStyle>
            <a:defPPr marR="0" algn="l" rtl="0">
              <a:lnSpc>
                <a:spcPct val="100000"/>
              </a:lnSpc>
              <a:spcBef>
                <a:spcPts val="0"/>
              </a:spcBef>
              <a:spcAft>
                <a:spcPts val="0"/>
              </a:spcAft>
              <a:defRPr/>
            </a:defPPr>
            <a:lvl1pPr>
              <a:defRPr sz="2400" b="1">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pt-BR" kern="0" dirty="0" smtClean="0">
                <a:solidFill>
                  <a:srgbClr val="70AD47">
                    <a:lumMod val="50000"/>
                  </a:srgbClr>
                </a:solidFill>
                <a:sym typeface="Arial"/>
                <a:rtl val="0"/>
              </a:rPr>
              <a:t>ALVARÁS RESID. LIBERADOS – ACUMULADO 12 MESES</a:t>
            </a:r>
            <a:endParaRPr lang="pt-BR" kern="0" dirty="0">
              <a:solidFill>
                <a:srgbClr val="70AD47">
                  <a:lumMod val="50000"/>
                </a:srgbClr>
              </a:solidFill>
              <a:sym typeface="Arial"/>
              <a:rtl val="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41" y="1015677"/>
            <a:ext cx="8340407" cy="440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51488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8" y="1322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729132"/>
            <a:ext cx="8555995" cy="5493812"/>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Preço ou Ticket Médio: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Determinado pelo VGV total estimado dividido pelo total de unidades do empreendimento.</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Preço por Metro Quadrado (privativo e total):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Determinado pela média do preço por empreendimento com vendas ativas e não por unidade do estoque.</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VGV Estimado: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total de unidades de cada tipologia multiplicado preço médio das tipologias, ou seja, VGV Total = unidades por tipologia x preço por tipologia. O mesmo é estimado, pois o total de vagas de garagem , por exemplo, pode ser diferente para cada unidade habitacional, porém para o cálculo considera-se a unidade com maior ocorrência, ou seja, se a maioria delas possuir apenas 1 vaga, para o cálculo do VGV estimado todas as unidades serão consideradas com apenas 1 vaga.</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160</a:t>
            </a:fld>
            <a:endParaRPr lang="pt-BR" dirty="0">
              <a:solidFill>
                <a:prstClr val="black">
                  <a:tint val="75000"/>
                </a:prstClr>
              </a:solidFill>
            </a:endParaRPr>
          </a:p>
        </p:txBody>
      </p:sp>
    </p:spTree>
    <p:extLst>
      <p:ext uri="{BB962C8B-B14F-4D97-AF65-F5344CB8AC3E}">
        <p14:creationId xmlns:p14="http://schemas.microsoft.com/office/powerpoint/2010/main" val="1360486110"/>
      </p:ext>
    </p:extLst>
  </p:cSld>
  <p:clrMapOvr>
    <a:overrideClrMapping bg1="lt1" tx1="dk1" bg2="lt2" tx2="dk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8" y="1322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729132"/>
            <a:ext cx="8322982" cy="5078313"/>
          </a:xfrm>
          <a:prstGeom prst="rect">
            <a:avLst/>
          </a:prstGeom>
          <a:noFill/>
        </p:spPr>
        <p:txBody>
          <a:bodyPr wrap="square" rtlCol="0">
            <a:spAutoFit/>
          </a:bodyPr>
          <a:lstStyle/>
          <a:p>
            <a:pPr algn="just">
              <a:lnSpc>
                <a:spcPct val="150000"/>
              </a:lnSpc>
            </a:pP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Determinação </a:t>
            </a: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da Oferta Atual: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Calculada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diretamente na tabela de vendas dos empreendimentos no mês referência da pesquisa.</a:t>
            </a: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pt-BR"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Determinação do Total de Unidades Vendidas: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Calculada a partir do estoque imediatamente anterior menos o estoque atual, portanto consideram-se apenas as vendas líquidas de distratos. Obs.: Os distratos serão calculados num segundo momento, quando a base pesquisada estiver consolidada.</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Trato de Empreendimentos Faseados: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Os empreendimentos faseados, se estiverem num mesmo RI, serão considerados na base de dados integralmente, mesmo que nem todas as torres tenham sido abertas para vendas. No caso de serem RI diferentes, serão considerados como 2 ou mais  lançamentos distintos.</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161</a:t>
            </a:fld>
            <a:endParaRPr lang="pt-BR" dirty="0">
              <a:solidFill>
                <a:prstClr val="black">
                  <a:tint val="75000"/>
                </a:prstClr>
              </a:solidFill>
            </a:endParaRPr>
          </a:p>
        </p:txBody>
      </p:sp>
    </p:spTree>
    <p:extLst>
      <p:ext uri="{BB962C8B-B14F-4D97-AF65-F5344CB8AC3E}">
        <p14:creationId xmlns:p14="http://schemas.microsoft.com/office/powerpoint/2010/main" val="2203377116"/>
      </p:ext>
    </p:extLst>
  </p:cSld>
  <p:clrMapOvr>
    <a:overrideClrMapping bg1="lt1" tx1="dk1" bg2="lt2" tx2="dk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326748" y="1322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METODOLOGIA</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326748" y="729132"/>
            <a:ext cx="8322982" cy="4662815"/>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Mês Referência para Determinação da Data de Lançamento: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Considerado a partir da abertura das vendas, em geral após obtenção do RI. É possível que ocorra pequena variação temporal, entre a divulgação e o registro, não deve ser superior a 1 mês e, certamente, NUNCA superior a 2 meses de diferença para os futuros lançamentos. Para os empreendimentos coletados neste primeiro momento, e que foram lançados há muito tempo, esta informação não possui a mesma precisão decorrente da perda de histórico na empresa pesquisada.</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Participação do MCMV: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São considerados para análise apenas empreendimentos faixas 2 e 3, pois estes são comercializados.</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162</a:t>
            </a:fld>
            <a:endParaRPr lang="pt-BR" dirty="0">
              <a:solidFill>
                <a:prstClr val="black">
                  <a:tint val="75000"/>
                </a:prstClr>
              </a:solidFill>
            </a:endParaRPr>
          </a:p>
        </p:txBody>
      </p:sp>
    </p:spTree>
    <p:extLst>
      <p:ext uri="{BB962C8B-B14F-4D97-AF65-F5344CB8AC3E}">
        <p14:creationId xmlns:p14="http://schemas.microsoft.com/office/powerpoint/2010/main" val="1857458007"/>
      </p:ext>
    </p:extLst>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240633" y="281405"/>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GLOSSÁRIO</a:t>
            </a:r>
            <a:endPar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CaixaDeTexto 2"/>
          <p:cNvSpPr txBox="1"/>
          <p:nvPr/>
        </p:nvSpPr>
        <p:spPr>
          <a:xfrm>
            <a:off x="164542" y="995375"/>
            <a:ext cx="8735942" cy="4662815"/>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Empreendimento Vertical em Comercialização</a:t>
            </a:r>
            <a:r>
              <a:rPr lang="pt-BR"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Consideram-se empreendimentos verticais em comercialização todos os empreendimentos de incorporação imobiliária em um dado mercado que, com 4 ou mais pavimentos,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mantinham no mês de referência da pesquisa,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unidades ainda em comercialização no seu ciclo primário.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Não são considerados os número de torres. O faseamento apenas muda o total de empreendimentos quando ocorre mais de 1 RI.</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Desta forma, empreendimentos que, independentemente do seu ano de lançamento, ainda possuíam estoques de venda pelo incorporador (e não por revendas de terceiros adquirentes)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são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mapeados e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georeferenciados.</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163</a:t>
            </a:fld>
            <a:endParaRPr lang="pt-BR" dirty="0">
              <a:solidFill>
                <a:prstClr val="black">
                  <a:tint val="75000"/>
                </a:prstClr>
              </a:solidFill>
            </a:endParaRPr>
          </a:p>
        </p:txBody>
      </p:sp>
    </p:spTree>
    <p:extLst>
      <p:ext uri="{BB962C8B-B14F-4D97-AF65-F5344CB8AC3E}">
        <p14:creationId xmlns:p14="http://schemas.microsoft.com/office/powerpoint/2010/main" val="1264061306"/>
      </p:ext>
    </p:extLst>
  </p:cSld>
  <p:clrMapOvr>
    <a:overrideClrMapping bg1="lt1" tx1="dk1" bg2="lt2" tx2="dk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240633" y="178373"/>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GLOSSÁRIO</a:t>
            </a:r>
          </a:p>
        </p:txBody>
      </p:sp>
      <p:sp>
        <p:nvSpPr>
          <p:cNvPr id="3" name="CaixaDeTexto 2"/>
          <p:cNvSpPr txBox="1"/>
          <p:nvPr/>
        </p:nvSpPr>
        <p:spPr>
          <a:xfrm>
            <a:off x="150481" y="801033"/>
            <a:ext cx="8735942" cy="5493812"/>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Oferta Inicial</a:t>
            </a:r>
            <a:r>
              <a:rPr lang="pt-BR"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Total de unidades (ou de VGV) de um empreendimento no momento do lançamento. Este número não se altera ao longo do tempo.</a:t>
            </a:r>
          </a:p>
          <a:p>
            <a:pPr algn="just">
              <a:lnSpc>
                <a:spcPct val="150000"/>
              </a:lnSpc>
            </a:pP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Oferta Atual</a:t>
            </a:r>
            <a:r>
              <a:rPr lang="pt-BR"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Mede o número de unidades e de valor em dinheiro que estava disponível para ser comercializado ao final do mês de referência da pesquisa. </a:t>
            </a:r>
            <a:r>
              <a:rPr lang="pt-BR"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Ou seja, a oferta atual de um empreendimento ou de um mercado mede o tamanho efetivo do estoque em mãos dos incorporadores no período de referência.</a:t>
            </a:r>
          </a:p>
          <a:p>
            <a:pPr algn="just">
              <a:lnSpc>
                <a:spcPct val="150000"/>
              </a:lnSpc>
            </a:pPr>
            <a:endParaRPr lang="pt-BR"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Disponibilidade Sobre a Oferta</a:t>
            </a:r>
            <a:r>
              <a:rPr lang="pt-BR"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Fórmula que avalia a relação entre a Oferta Atual e a Oferta Inicial, podendo ser expressa em percentuais pela seguinte expressão: Oferta Atual/Oferta Inicial X 100</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Retrata, portanto, quanto falta vender em relação ao volume lançado. Pode ser expressa em unidades e em VGV.</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164</a:t>
            </a:fld>
            <a:endParaRPr lang="pt-BR" dirty="0">
              <a:solidFill>
                <a:prstClr val="black">
                  <a:tint val="75000"/>
                </a:prstClr>
              </a:solidFill>
            </a:endParaRPr>
          </a:p>
        </p:txBody>
      </p:sp>
    </p:spTree>
    <p:extLst>
      <p:ext uri="{BB962C8B-B14F-4D97-AF65-F5344CB8AC3E}">
        <p14:creationId xmlns:p14="http://schemas.microsoft.com/office/powerpoint/2010/main" val="2738067336"/>
      </p:ext>
    </p:extLst>
  </p:cSld>
  <p:clrMapOvr>
    <a:overrideClrMapping bg1="lt1" tx1="dk1" bg2="lt2" tx2="dk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288111" y="169841"/>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GLOSSÁRIO</a:t>
            </a:r>
          </a:p>
        </p:txBody>
      </p:sp>
      <p:sp>
        <p:nvSpPr>
          <p:cNvPr id="3" name="CaixaDeTexto 2"/>
          <p:cNvSpPr txBox="1"/>
          <p:nvPr/>
        </p:nvSpPr>
        <p:spPr>
          <a:xfrm>
            <a:off x="288111" y="766741"/>
            <a:ext cx="8598310" cy="5909310"/>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Padrão do Imóvel</a:t>
            </a:r>
            <a:r>
              <a:rPr lang="pt-BR"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Classificação do padrão de valor de um empreendimento conforme o preço final de vendas de suas unidades em termos de faixas de valor. As classificações de faixas de valor seguem referências de preço comumente reconhecidas por entidades do setor e empresas privadas, respaldando-se em uma lógica de associação de padrões de preço com produtos típicos. As faixas de valor seguem descritas no trabalho, mas ressalte-se a especificidade da assim chamada faixa “Especial” que contempla ao menos 50% de suas unidades com imóveis pequenos de estúdios, lofts e 1 dormitórios, não tendo uma classificação prévia de preço, mas sim de tipologia. Isolou-se essa tipologia por compreender que sua lógica de preço deve ser avaliada em particular por ser um produto residencial porém com “menor” característica familiar e mais de investimento.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O padrão Super Econômico terá como limite superior o teto do programa Minha Casa Minha Vida de cada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cidade na ocasião da pesquisa.</a:t>
            </a: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165</a:t>
            </a:fld>
            <a:endParaRPr lang="pt-BR" dirty="0">
              <a:solidFill>
                <a:prstClr val="black">
                  <a:tint val="75000"/>
                </a:prstClr>
              </a:solidFill>
            </a:endParaRPr>
          </a:p>
        </p:txBody>
      </p:sp>
    </p:spTree>
    <p:extLst>
      <p:ext uri="{BB962C8B-B14F-4D97-AF65-F5344CB8AC3E}">
        <p14:creationId xmlns:p14="http://schemas.microsoft.com/office/powerpoint/2010/main" val="3519992398"/>
      </p:ext>
    </p:extLst>
  </p:cSld>
  <p:clrMapOvr>
    <a:overrideClrMapping bg1="lt1" tx1="dk1" bg2="lt2" tx2="dk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168443" y="1645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GLOSSÁRIO</a:t>
            </a:r>
          </a:p>
        </p:txBody>
      </p:sp>
      <p:sp>
        <p:nvSpPr>
          <p:cNvPr id="3" name="CaixaDeTexto 2"/>
          <p:cNvSpPr txBox="1"/>
          <p:nvPr/>
        </p:nvSpPr>
        <p:spPr>
          <a:xfrm>
            <a:off x="132471" y="783747"/>
            <a:ext cx="8880074" cy="5378395"/>
          </a:xfrm>
          <a:prstGeom prst="rect">
            <a:avLst/>
          </a:prstGeom>
          <a:noFill/>
        </p:spPr>
        <p:txBody>
          <a:bodyPr wrap="square" rtlCol="0">
            <a:spAutoFit/>
          </a:bodyPr>
          <a:lstStyle/>
          <a:p>
            <a:pPr algn="just">
              <a:lnSpc>
                <a:spcPct val="150000"/>
              </a:lnSpc>
            </a:pPr>
            <a:r>
              <a:rPr lang="pt-BR" sz="17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Preço</a:t>
            </a:r>
            <a:r>
              <a:rPr lang="pt-BR" sz="17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Sempre por metro privativo da unidade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avaliada por tipologia em um andar médio, e</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 sempre que possível, considerando o preço médio de venda das unidades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na oferta atual de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cada empreendimento</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a:t>
            </a:r>
          </a:p>
          <a:p>
            <a:pPr algn="just">
              <a:lnSpc>
                <a:spcPct val="150000"/>
              </a:lnSpc>
            </a:pPr>
            <a:endParaRPr lang="pt-BR" sz="14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7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Tipologia</a:t>
            </a:r>
            <a:r>
              <a:rPr lang="pt-BR" sz="17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divisão por número de dormitórios, separadas em 4 grupos: 1, 2, 3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e 4 ou mais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quartos. Tipologias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especiais como loft e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estúdios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(estes últimos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agrupados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com a tipologia de 1 dormitório</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a:t>
            </a:r>
          </a:p>
          <a:p>
            <a:pPr algn="just">
              <a:lnSpc>
                <a:spcPct val="150000"/>
              </a:lnSpc>
            </a:pPr>
            <a:endParaRPr lang="pt-BR" sz="14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700" b="1" dirty="0">
                <a:solidFill>
                  <a:srgbClr val="FFC000"/>
                </a:solidFill>
                <a:latin typeface="Tahoma" panose="020B0604030504040204" pitchFamily="34" charset="0"/>
                <a:ea typeface="Tahoma" panose="020B0604030504040204" pitchFamily="34" charset="0"/>
                <a:cs typeface="Tahoma" panose="020B0604030504040204" pitchFamily="34" charset="0"/>
              </a:rPr>
              <a:t>Uso: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Mercados Residencial e Comercial (este, de salas de escritórios e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de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lajes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corporativas quando estas são vendidas e não locadas). Empreendimento mistos são registrados separadamente nos 2 critérios acima.</a:t>
            </a:r>
            <a:endPar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pt-BR" sz="14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7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VGV</a:t>
            </a:r>
            <a:r>
              <a:rPr lang="pt-BR" sz="17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Sigla para Valor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Geral de Vendas, isto é, o valor total colocado à venda a preços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do mês de referência da pesquisa, tanto na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oferta inicial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quanto na atual.</a:t>
            </a: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166</a:t>
            </a:fld>
            <a:endParaRPr lang="pt-BR" dirty="0">
              <a:solidFill>
                <a:prstClr val="black">
                  <a:tint val="75000"/>
                </a:prstClr>
              </a:solidFill>
            </a:endParaRPr>
          </a:p>
        </p:txBody>
      </p:sp>
    </p:spTree>
    <p:extLst>
      <p:ext uri="{BB962C8B-B14F-4D97-AF65-F5344CB8AC3E}">
        <p14:creationId xmlns:p14="http://schemas.microsoft.com/office/powerpoint/2010/main" val="1461490605"/>
      </p:ext>
    </p:extLst>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168443" y="1645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GLOSSÁRIO</a:t>
            </a:r>
          </a:p>
        </p:txBody>
      </p:sp>
      <p:sp>
        <p:nvSpPr>
          <p:cNvPr id="3" name="CaixaDeTexto 2"/>
          <p:cNvSpPr txBox="1"/>
          <p:nvPr/>
        </p:nvSpPr>
        <p:spPr>
          <a:xfrm>
            <a:off x="132471" y="783747"/>
            <a:ext cx="8880074" cy="5932393"/>
          </a:xfrm>
          <a:prstGeom prst="rect">
            <a:avLst/>
          </a:prstGeom>
          <a:noFill/>
        </p:spPr>
        <p:txBody>
          <a:bodyPr wrap="square" rtlCol="0">
            <a:spAutoFit/>
          </a:bodyPr>
          <a:lstStyle/>
          <a:p>
            <a:pPr algn="just">
              <a:lnSpc>
                <a:spcPct val="150000"/>
              </a:lnSpc>
            </a:pPr>
            <a:r>
              <a:rPr lang="pt-BR" sz="17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Lançamentos</a:t>
            </a:r>
            <a:r>
              <a:rPr lang="pt-BR" sz="17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lançamentos imobiliários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verticais com data de lançamento com até 6 meses de comercialização.  </a:t>
            </a:r>
          </a:p>
          <a:p>
            <a:pPr algn="just">
              <a:lnSpc>
                <a:spcPct val="150000"/>
              </a:lnSpc>
            </a:pPr>
            <a:endPar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7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Em Obras: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Considerados os empreendimentos em comercialização entre o 7º e o 36º de comercialização.</a:t>
            </a:r>
          </a:p>
          <a:p>
            <a:pPr algn="just">
              <a:lnSpc>
                <a:spcPct val="150000"/>
              </a:lnSpc>
            </a:pPr>
            <a:endPar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7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Entregues: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Para efeito de análise geral, considerados a partir do 37º mês de comercialização. Eventuais ajustes podem ser realizados quando o prazo de obra for mais longo.</a:t>
            </a:r>
          </a:p>
          <a:p>
            <a:pPr algn="just">
              <a:lnSpc>
                <a:spcPct val="150000"/>
              </a:lnSpc>
            </a:pPr>
            <a:endParaRPr lang="pt-BR" sz="14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sz="17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Regiões</a:t>
            </a:r>
            <a:r>
              <a:rPr lang="pt-BR" sz="17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sz="17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Agrupamentos de bairros com características demográficas, geográficas ou de oferta similares, para fins de análise imobiliária. No caso de BH, foram consideradas as regiões administrativas da cidade (9 no total). Nova Lima foi considerada como única, pois a quase totalidade dos empreendimento verticais estão em uma única região.</a:t>
            </a:r>
            <a:endParaRPr lang="pt-BR" sz="17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167</a:t>
            </a:fld>
            <a:endParaRPr lang="pt-BR" dirty="0">
              <a:solidFill>
                <a:prstClr val="black">
                  <a:tint val="75000"/>
                </a:prstClr>
              </a:solidFill>
            </a:endParaRPr>
          </a:p>
        </p:txBody>
      </p:sp>
    </p:spTree>
    <p:extLst>
      <p:ext uri="{BB962C8B-B14F-4D97-AF65-F5344CB8AC3E}">
        <p14:creationId xmlns:p14="http://schemas.microsoft.com/office/powerpoint/2010/main" val="1371020546"/>
      </p:ext>
    </p:extLst>
  </p:cSld>
  <p:clrMapOvr>
    <a:overrideClrMapping bg1="lt1" tx1="dk1" bg2="lt2" tx2="dk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bwMode="auto">
          <a:xfrm>
            <a:off x="168443" y="164532"/>
            <a:ext cx="6894401" cy="5969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GLOSSÁRIO</a:t>
            </a:r>
          </a:p>
        </p:txBody>
      </p:sp>
      <p:sp>
        <p:nvSpPr>
          <p:cNvPr id="3" name="CaixaDeTexto 2"/>
          <p:cNvSpPr txBox="1"/>
          <p:nvPr/>
        </p:nvSpPr>
        <p:spPr>
          <a:xfrm>
            <a:off x="132471" y="783747"/>
            <a:ext cx="8880074" cy="5021888"/>
          </a:xfrm>
          <a:prstGeom prst="rect">
            <a:avLst/>
          </a:prstGeom>
          <a:noFill/>
        </p:spPr>
        <p:txBody>
          <a:bodyPr wrap="square" rtlCol="0">
            <a:spAutoFit/>
          </a:bodyPr>
          <a:lstStyle/>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Vendas Brutas</a:t>
            </a:r>
            <a:r>
              <a:rPr lang="pt-BR"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Total de vendas de unidades no período analisado descontados os distratos.  </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Vendas Líquidas: </a:t>
            </a:r>
            <a:r>
              <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Vendas Brutas menos os distratos. Obs.: Neste primeiro momento, são analisados apenas as vendas líquidas.</a:t>
            </a: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Vendas Sobre a Oferta </a:t>
            </a: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(VSO mensal</a:t>
            </a: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é a relação em unidades das VENDAS no mês sobre a OFERTA TOTAL do mês, ou seja, mede o percentual (%) do estoque vendido no mês de referência da pesquisa. </a:t>
            </a: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Vendas Sobre a </a:t>
            </a:r>
            <a:r>
              <a:rPr lang="pt-BR" b="1" dirty="0" smtClean="0">
                <a:solidFill>
                  <a:srgbClr val="FFC000"/>
                </a:solidFill>
                <a:latin typeface="Tahoma" panose="020B0604030504040204" pitchFamily="34" charset="0"/>
                <a:ea typeface="Tahoma" panose="020B0604030504040204" pitchFamily="34" charset="0"/>
                <a:cs typeface="Tahoma" panose="020B0604030504040204" pitchFamily="34" charset="0"/>
              </a:rPr>
              <a:t>Oferta (VSO </a:t>
            </a:r>
            <a:r>
              <a:rPr lang="pt-BR" b="1" dirty="0">
                <a:solidFill>
                  <a:srgbClr val="FFC000"/>
                </a:solidFill>
                <a:latin typeface="Tahoma" panose="020B0604030504040204" pitchFamily="34" charset="0"/>
                <a:ea typeface="Tahoma" panose="020B0604030504040204" pitchFamily="34" charset="0"/>
                <a:cs typeface="Tahoma" panose="020B0604030504040204" pitchFamily="34" charset="0"/>
              </a:rPr>
              <a:t>12 meses): </a:t>
            </a:r>
            <a:r>
              <a:rPr lang="pt-BR"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mede o percentual (%) vendido acumulado nos últimos 12 meses.</a:t>
            </a:r>
            <a:endParaRPr lang="pt-BR"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168</a:t>
            </a:fld>
            <a:endParaRPr lang="pt-BR" dirty="0">
              <a:solidFill>
                <a:prstClr val="black">
                  <a:tint val="75000"/>
                </a:prstClr>
              </a:solidFill>
            </a:endParaRPr>
          </a:p>
        </p:txBody>
      </p:sp>
    </p:spTree>
    <p:extLst>
      <p:ext uri="{BB962C8B-B14F-4D97-AF65-F5344CB8AC3E}">
        <p14:creationId xmlns:p14="http://schemas.microsoft.com/office/powerpoint/2010/main" val="618129628"/>
      </p:ext>
    </p:extLst>
  </p:cSld>
  <p:clrMapOvr>
    <a:overrideClrMapping bg1="lt1" tx1="dk1" bg2="lt2" tx2="dk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2"/>
          <p:cNvSpPr txBox="1">
            <a:spLocks/>
          </p:cNvSpPr>
          <p:nvPr/>
        </p:nvSpPr>
        <p:spPr>
          <a:xfrm>
            <a:off x="779171" y="3056574"/>
            <a:ext cx="4372377" cy="20048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t-BR" sz="320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CONSULTORES DO ESTUDO</a:t>
            </a:r>
            <a:endParaRPr lang="pt-BR" sz="320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169</a:t>
            </a:fld>
            <a:endParaRPr lang="pt-BR">
              <a:solidFill>
                <a:prstClr val="black">
                  <a:tint val="75000"/>
                </a:prstClr>
              </a:solidFill>
            </a:endParaRPr>
          </a:p>
        </p:txBody>
      </p:sp>
    </p:spTree>
    <p:extLst>
      <p:ext uri="{BB962C8B-B14F-4D97-AF65-F5344CB8AC3E}">
        <p14:creationId xmlns:p14="http://schemas.microsoft.com/office/powerpoint/2010/main" val="3540998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02390" y="2612126"/>
            <a:ext cx="4474840" cy="2196244"/>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r"/>
            <a:r>
              <a:rPr lang="pt-BR" sz="3200" kern="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ALVARÁS RESIDENCIAIS E </a:t>
            </a:r>
          </a:p>
          <a:p>
            <a:pPr algn="r"/>
            <a:r>
              <a:rPr lang="pt-BR" sz="3200" kern="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NÃO RESIDENCIAIS CONCLUÍDOS</a:t>
            </a:r>
            <a:endParaRPr lang="pt-BR" sz="11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6050398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a:xfrm>
            <a:off x="293799" y="147115"/>
            <a:ext cx="7562314" cy="638496"/>
          </a:xfrm>
        </p:spPr>
        <p:txBody>
          <a:bodyPr>
            <a:normAutofit/>
          </a:bodyPr>
          <a:lstStyle/>
          <a:p>
            <a:r>
              <a:rPr lang="pt-BR" sz="2400" b="1" dirty="0" smtClean="0">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CONSULTORES DO PROJETO</a:t>
            </a:r>
            <a:endParaRPr lang="pt-BR" sz="2400" b="1" dirty="0">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Espaço Reservado para Conteúdo 5"/>
          <p:cNvSpPr>
            <a:spLocks noGrp="1"/>
          </p:cNvSpPr>
          <p:nvPr>
            <p:ph idx="1"/>
          </p:nvPr>
        </p:nvSpPr>
        <p:spPr>
          <a:xfrm>
            <a:off x="480423" y="820259"/>
            <a:ext cx="8229600" cy="5053395"/>
          </a:xfrm>
        </p:spPr>
        <p:txBody>
          <a:bodyPr>
            <a:normAutofit/>
          </a:bodyPr>
          <a:lstStyle/>
          <a:p>
            <a:pPr marL="0" indent="0" algn="ctr">
              <a:lnSpc>
                <a:spcPct val="200000"/>
              </a:lnSpc>
              <a:buNone/>
            </a:pPr>
            <a:r>
              <a:rPr lang="pt-BR"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Coordenação</a:t>
            </a:r>
          </a:p>
          <a:p>
            <a:pPr marL="0" indent="0" algn="ctr">
              <a:lnSpc>
                <a:spcPct val="150000"/>
              </a:lnSpc>
              <a:buNone/>
            </a:pPr>
            <a:r>
              <a:rPr lang="pt-BR" sz="2400" dirty="0">
                <a:solidFill>
                  <a:srgbClr val="FFC000"/>
                </a:solidFill>
                <a:latin typeface="Tahoma" panose="020B0604030504040204" pitchFamily="34" charset="0"/>
                <a:ea typeface="Tahoma" panose="020B0604030504040204" pitchFamily="34" charset="0"/>
                <a:cs typeface="Tahoma" panose="020B0604030504040204" pitchFamily="34" charset="0"/>
              </a:rPr>
              <a:t>Fábio Tadeu </a:t>
            </a:r>
            <a:r>
              <a:rPr lang="pt-BR"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Araújo</a:t>
            </a:r>
          </a:p>
          <a:p>
            <a:pPr marL="0" indent="0" algn="ctr">
              <a:lnSpc>
                <a:spcPct val="150000"/>
              </a:lnSpc>
              <a:buNone/>
            </a:pPr>
            <a:r>
              <a:rPr lang="pt-BR"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Marcos Kahtalian</a:t>
            </a:r>
          </a:p>
          <a:p>
            <a:pPr marL="0" indent="0" algn="ctr">
              <a:lnSpc>
                <a:spcPct val="150000"/>
              </a:lnSpc>
              <a:buNone/>
            </a:pPr>
            <a:r>
              <a:rPr lang="pt-BR" sz="2400" dirty="0">
                <a:solidFill>
                  <a:srgbClr val="FFC000"/>
                </a:solidFill>
                <a:latin typeface="Tahoma" panose="020B0604030504040204" pitchFamily="34" charset="0"/>
                <a:ea typeface="Tahoma" panose="020B0604030504040204" pitchFamily="34" charset="0"/>
                <a:cs typeface="Tahoma" panose="020B0604030504040204" pitchFamily="34" charset="0"/>
              </a:rPr>
              <a:t>Elisângela Polli</a:t>
            </a:r>
          </a:p>
          <a:p>
            <a:pPr marL="0" indent="0" algn="ctr">
              <a:lnSpc>
                <a:spcPct val="200000"/>
              </a:lnSpc>
              <a:buNone/>
            </a:pPr>
            <a:r>
              <a:rPr lang="pt-BR"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Produção</a:t>
            </a:r>
            <a:endParaRPr lang="pt-BR"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150000"/>
              </a:lnSpc>
              <a:buNone/>
            </a:pPr>
            <a:r>
              <a:rPr lang="pt-BR" sz="2400" dirty="0" smtClean="0">
                <a:solidFill>
                  <a:srgbClr val="FFC000"/>
                </a:solidFill>
                <a:latin typeface="Tahoma" panose="020B0604030504040204" pitchFamily="34" charset="0"/>
                <a:ea typeface="Tahoma" panose="020B0604030504040204" pitchFamily="34" charset="0"/>
                <a:cs typeface="Tahoma" panose="020B0604030504040204" pitchFamily="34" charset="0"/>
              </a:rPr>
              <a:t>Mariana Liberato Hirt</a:t>
            </a:r>
            <a:endParaRPr lang="pt-BR" sz="2400"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150000"/>
              </a:lnSpc>
              <a:buNone/>
            </a:pPr>
            <a:endParaRPr lang="pt-BR" sz="2400" dirty="0" smtClean="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ço Reservado para Número de Slide 1"/>
          <p:cNvSpPr>
            <a:spLocks noGrp="1"/>
          </p:cNvSpPr>
          <p:nvPr>
            <p:ph type="sldNum" sz="quarter" idx="12"/>
          </p:nvPr>
        </p:nvSpPr>
        <p:spPr/>
        <p:txBody>
          <a:bodyPr/>
          <a:lstStyle/>
          <a:p>
            <a:fld id="{8EA0BB2B-8F84-41E0-8971-6676C0BADA27}" type="slidenum">
              <a:rPr lang="pt-BR" smtClean="0">
                <a:solidFill>
                  <a:prstClr val="black">
                    <a:tint val="75000"/>
                  </a:prstClr>
                </a:solidFill>
              </a:rPr>
              <a:pPr/>
              <a:t>170</a:t>
            </a:fld>
            <a:endParaRPr lang="pt-BR" dirty="0">
              <a:solidFill>
                <a:prstClr val="black">
                  <a:tint val="75000"/>
                </a:prstClr>
              </a:solidFill>
            </a:endParaRPr>
          </a:p>
        </p:txBody>
      </p:sp>
    </p:spTree>
    <p:extLst>
      <p:ext uri="{BB962C8B-B14F-4D97-AF65-F5344CB8AC3E}">
        <p14:creationId xmlns:p14="http://schemas.microsoft.com/office/powerpoint/2010/main" val="36022988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725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1520" y="125363"/>
            <a:ext cx="6347048" cy="597952"/>
          </a:xfrm>
          <a:prstGeom prst="rect">
            <a:avLst/>
          </a:prstGeom>
        </p:spPr>
        <p:txBody>
          <a:bodyPr rtlCol="0">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defRPr/>
            </a:pPr>
            <a:r>
              <a:rPr lang="pt-BR" sz="2400" b="1" kern="0" dirty="0" smtClean="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ALVARÁS RESIDENCIAIS CONCLUÍDOS </a:t>
            </a:r>
            <a:endParaRPr lang="pt-BR" sz="2400" b="1" kern="0" dirty="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280961"/>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ço Reservado para Número de Slide 3"/>
          <p:cNvSpPr txBox="1">
            <a:spLocks/>
          </p:cNvSpPr>
          <p:nvPr/>
        </p:nvSpPr>
        <p:spPr>
          <a:xfrm>
            <a:off x="6457950" y="6362146"/>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65</a:t>
            </a:r>
            <a:endParaRPr lang="pt-BR" dirty="0">
              <a:solidFill>
                <a:prstClr val="black">
                  <a:tint val="75000"/>
                </a:prstClr>
              </a:solidFill>
              <a:latin typeface="Calibri"/>
            </a:endParaRPr>
          </a:p>
        </p:txBody>
      </p:sp>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2"/>
          <a:stretch/>
        </p:blipFill>
        <p:spPr bwMode="auto">
          <a:xfrm>
            <a:off x="93786" y="1201540"/>
            <a:ext cx="9000000" cy="375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ixaDeTexto 11"/>
          <p:cNvSpPr txBox="1"/>
          <p:nvPr/>
        </p:nvSpPr>
        <p:spPr>
          <a:xfrm>
            <a:off x="1605655" y="4901630"/>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CaixaDeTexto 12"/>
          <p:cNvSpPr txBox="1"/>
          <p:nvPr/>
        </p:nvSpPr>
        <p:spPr>
          <a:xfrm>
            <a:off x="5841957" y="4911048"/>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have esquerda 13"/>
          <p:cNvSpPr/>
          <p:nvPr/>
        </p:nvSpPr>
        <p:spPr>
          <a:xfrm rot="16200000">
            <a:off x="1829745" y="3551583"/>
            <a:ext cx="159065" cy="2664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5" name="Chave esquerda 14"/>
          <p:cNvSpPr/>
          <p:nvPr/>
        </p:nvSpPr>
        <p:spPr>
          <a:xfrm rot="16200000">
            <a:off x="6074560" y="2158931"/>
            <a:ext cx="162263" cy="5436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3519323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1520" y="125363"/>
            <a:ext cx="6347048" cy="597952"/>
          </a:xfrm>
          <a:prstGeom prst="rect">
            <a:avLst/>
          </a:prstGeom>
        </p:spPr>
        <p:txBody>
          <a:bodyPr rtlCol="0">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defRPr/>
            </a:pPr>
            <a:r>
              <a:rPr lang="pt-BR" sz="2400" b="1" kern="0" dirty="0" smtClean="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ALVARÁS RESIDENCIAIS CONCLUÍDOS </a:t>
            </a:r>
            <a:endParaRPr lang="pt-BR" sz="2400" b="1" kern="0" dirty="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639776"/>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66</a:t>
            </a:r>
            <a:endParaRPr lang="pt-BR" dirty="0">
              <a:solidFill>
                <a:prstClr val="black">
                  <a:tint val="75000"/>
                </a:prstClr>
              </a:solidFill>
              <a:latin typeface="Calibri"/>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1" y="1390435"/>
            <a:ext cx="9000000" cy="378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nvSpPr>
        <p:spPr>
          <a:xfrm>
            <a:off x="1476702" y="5152789"/>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aixaDeTexto 13"/>
          <p:cNvSpPr txBox="1"/>
          <p:nvPr/>
        </p:nvSpPr>
        <p:spPr>
          <a:xfrm>
            <a:off x="5607497" y="5162207"/>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Chave esquerda 14"/>
          <p:cNvSpPr/>
          <p:nvPr/>
        </p:nvSpPr>
        <p:spPr>
          <a:xfrm rot="16200000">
            <a:off x="1717130" y="3856742"/>
            <a:ext cx="159065" cy="2556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6" name="Chave esquerda 15"/>
          <p:cNvSpPr/>
          <p:nvPr/>
        </p:nvSpPr>
        <p:spPr>
          <a:xfrm rot="16200000">
            <a:off x="5868161" y="2464090"/>
            <a:ext cx="162263" cy="5328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4083977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80403" y="1624054"/>
            <a:ext cx="4330824" cy="3392994"/>
          </a:xfrm>
        </p:spPr>
        <p:txBody>
          <a:bodyPr/>
          <a:lstStyle/>
          <a:p>
            <a:pPr>
              <a:lnSpc>
                <a:spcPct val="150000"/>
              </a:lnSpc>
            </a:pPr>
            <a:r>
              <a:rPr lang="pt-BR" dirty="0" smtClean="0">
                <a:latin typeface="Tahoma" panose="020B0604030504040204" pitchFamily="34" charset="0"/>
                <a:ea typeface="Tahoma" panose="020B0604030504040204" pitchFamily="34" charset="0"/>
                <a:cs typeface="Tahoma" panose="020B0604030504040204" pitchFamily="34" charset="0"/>
              </a:rPr>
              <a:t>SUMÁRIO</a:t>
            </a:r>
            <a:endParaRPr lang="pt-BR" dirty="0">
              <a:latin typeface="Tahoma" panose="020B0604030504040204" pitchFamily="34" charset="0"/>
              <a:ea typeface="Tahoma" panose="020B0604030504040204" pitchFamily="34" charset="0"/>
              <a:cs typeface="Tahoma" panose="020B0604030504040204" pitchFamily="34" charset="0"/>
            </a:endParaRPr>
          </a:p>
        </p:txBody>
      </p:sp>
      <p:sp>
        <p:nvSpPr>
          <p:cNvPr id="3" name="Espaço Reservado para Número de Slide 2"/>
          <p:cNvSpPr>
            <a:spLocks noGrp="1"/>
          </p:cNvSpPr>
          <p:nvPr>
            <p:ph type="sldNum" sz="quarter" idx="12"/>
          </p:nvPr>
        </p:nvSpPr>
        <p:spPr/>
        <p:txBody>
          <a:bodyPr/>
          <a:lstStyle/>
          <a:p>
            <a:fld id="{8EA0BB2B-8F84-41E0-8971-6676C0BADA27}" type="slidenum">
              <a:rPr lang="pt-BR" smtClean="0">
                <a:solidFill>
                  <a:prstClr val="black">
                    <a:tint val="75000"/>
                  </a:prstClr>
                </a:solidFill>
              </a:rPr>
              <a:pPr/>
              <a:t>2</a:t>
            </a:fld>
            <a:endParaRPr lang="pt-BR" dirty="0">
              <a:solidFill>
                <a:prstClr val="black">
                  <a:tint val="75000"/>
                </a:prstClr>
              </a:solidFill>
            </a:endParaRPr>
          </a:p>
        </p:txBody>
      </p:sp>
    </p:spTree>
    <p:extLst>
      <p:ext uri="{BB962C8B-B14F-4D97-AF65-F5344CB8AC3E}">
        <p14:creationId xmlns:p14="http://schemas.microsoft.com/office/powerpoint/2010/main" val="3915514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35"/>
          <a:stretch/>
        </p:blipFill>
        <p:spPr bwMode="auto">
          <a:xfrm>
            <a:off x="47408" y="1169856"/>
            <a:ext cx="9000000" cy="364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txBox="1">
            <a:spLocks/>
          </p:cNvSpPr>
          <p:nvPr/>
        </p:nvSpPr>
        <p:spPr>
          <a:xfrm>
            <a:off x="251519" y="125363"/>
            <a:ext cx="7088733" cy="597952"/>
          </a:xfrm>
          <a:prstGeom prst="rect">
            <a:avLst/>
          </a:prstGeom>
        </p:spPr>
        <p:txBody>
          <a:bodyPr rtlCol="0">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defRPr/>
            </a:pPr>
            <a:r>
              <a:rPr lang="pt-BR" sz="2400" b="1" kern="0" dirty="0" smtClean="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ALVARÁS NÃO RESIDENCIAIS CONCLUÍDOS </a:t>
            </a:r>
            <a:endParaRPr lang="pt-BR" sz="2400" b="1" kern="0" dirty="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35" y="5192101"/>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71</a:t>
            </a:r>
            <a:endParaRPr lang="pt-BR" dirty="0">
              <a:solidFill>
                <a:prstClr val="black">
                  <a:tint val="75000"/>
                </a:prstClr>
              </a:solidFill>
              <a:latin typeface="Calibri"/>
            </a:endParaRPr>
          </a:p>
        </p:txBody>
      </p:sp>
      <p:sp>
        <p:nvSpPr>
          <p:cNvPr id="12" name="CaixaDeTexto 11"/>
          <p:cNvSpPr txBox="1"/>
          <p:nvPr/>
        </p:nvSpPr>
        <p:spPr>
          <a:xfrm>
            <a:off x="1617893" y="4789324"/>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CaixaDeTexto 12"/>
          <p:cNvSpPr txBox="1"/>
          <p:nvPr/>
        </p:nvSpPr>
        <p:spPr>
          <a:xfrm>
            <a:off x="5854195" y="4798742"/>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have esquerda 13"/>
          <p:cNvSpPr/>
          <p:nvPr/>
        </p:nvSpPr>
        <p:spPr>
          <a:xfrm rot="16200000">
            <a:off x="1841983" y="3439277"/>
            <a:ext cx="159065" cy="2664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5" name="Chave esquerda 14"/>
          <p:cNvSpPr/>
          <p:nvPr/>
        </p:nvSpPr>
        <p:spPr>
          <a:xfrm rot="16200000">
            <a:off x="6086798" y="2046625"/>
            <a:ext cx="162263" cy="5436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3745697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017" r="1934"/>
          <a:stretch/>
        </p:blipFill>
        <p:spPr bwMode="auto">
          <a:xfrm>
            <a:off x="63952" y="1155697"/>
            <a:ext cx="9000000" cy="380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txBox="1">
            <a:spLocks/>
          </p:cNvSpPr>
          <p:nvPr/>
        </p:nvSpPr>
        <p:spPr>
          <a:xfrm>
            <a:off x="251520" y="125363"/>
            <a:ext cx="7113784" cy="597952"/>
          </a:xfrm>
          <a:prstGeom prst="rect">
            <a:avLst/>
          </a:prstGeom>
        </p:spPr>
        <p:txBody>
          <a:bodyPr rtlCol="0">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defRPr/>
            </a:pPr>
            <a:r>
              <a:rPr lang="pt-BR" sz="2400" b="1" kern="0" dirty="0" smtClean="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ALVARÁS NÃO RESIDENCIAIS CONCLUÍDOS </a:t>
            </a:r>
            <a:endParaRPr lang="pt-BR" sz="2400" b="1" kern="0" dirty="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519423"/>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70</a:t>
            </a:r>
            <a:endParaRPr lang="pt-BR" dirty="0">
              <a:solidFill>
                <a:prstClr val="black">
                  <a:tint val="75000"/>
                </a:prstClr>
              </a:solidFill>
              <a:latin typeface="Calibri"/>
            </a:endParaRPr>
          </a:p>
        </p:txBody>
      </p:sp>
      <p:sp>
        <p:nvSpPr>
          <p:cNvPr id="12" name="CaixaDeTexto 11"/>
          <p:cNvSpPr txBox="1"/>
          <p:nvPr/>
        </p:nvSpPr>
        <p:spPr>
          <a:xfrm>
            <a:off x="1488425" y="4941127"/>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CaixaDeTexto 12"/>
          <p:cNvSpPr txBox="1"/>
          <p:nvPr/>
        </p:nvSpPr>
        <p:spPr>
          <a:xfrm>
            <a:off x="5619220" y="4950545"/>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have esquerda 13"/>
          <p:cNvSpPr/>
          <p:nvPr/>
        </p:nvSpPr>
        <p:spPr>
          <a:xfrm rot="16200000">
            <a:off x="1728853" y="3645080"/>
            <a:ext cx="159065" cy="2556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5" name="Chave esquerda 14"/>
          <p:cNvSpPr/>
          <p:nvPr/>
        </p:nvSpPr>
        <p:spPr>
          <a:xfrm rot="16200000">
            <a:off x="5879884" y="2252428"/>
            <a:ext cx="162263" cy="5328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1438878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1520" y="125363"/>
            <a:ext cx="6347048" cy="597952"/>
          </a:xfrm>
          <a:prstGeom prst="rect">
            <a:avLst/>
          </a:prstGeom>
        </p:spPr>
        <p:txBody>
          <a:bodyPr rtlCol="0">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defRPr/>
            </a:pPr>
            <a:r>
              <a:rPr lang="pt-BR" sz="2400" b="1" kern="0" dirty="0" smtClean="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ALVARÁS CONCLUÍDOS – ÁREA TOTAL </a:t>
            </a:r>
            <a:endParaRPr lang="pt-BR" sz="2400" b="1" kern="0" dirty="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14" y="5224850"/>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67</a:t>
            </a:r>
            <a:endParaRPr lang="pt-BR" dirty="0">
              <a:solidFill>
                <a:prstClr val="black">
                  <a:tint val="75000"/>
                </a:prstClr>
              </a:solidFill>
              <a:latin typeface="Calibri"/>
            </a:endParaRPr>
          </a:p>
        </p:txBody>
      </p:sp>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35" r="1106"/>
          <a:stretch/>
        </p:blipFill>
        <p:spPr bwMode="auto">
          <a:xfrm>
            <a:off x="83610" y="1180618"/>
            <a:ext cx="9000000" cy="368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nvSpPr>
        <p:spPr>
          <a:xfrm>
            <a:off x="1689264" y="4857242"/>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aixaDeTexto 13"/>
          <p:cNvSpPr txBox="1"/>
          <p:nvPr/>
        </p:nvSpPr>
        <p:spPr>
          <a:xfrm>
            <a:off x="5925566" y="4866660"/>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Chave esquerda 14"/>
          <p:cNvSpPr/>
          <p:nvPr/>
        </p:nvSpPr>
        <p:spPr>
          <a:xfrm rot="16200000">
            <a:off x="1913354" y="3507195"/>
            <a:ext cx="159065" cy="2664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6" name="Chave esquerda 15"/>
          <p:cNvSpPr/>
          <p:nvPr/>
        </p:nvSpPr>
        <p:spPr>
          <a:xfrm rot="16200000">
            <a:off x="6158169" y="2114543"/>
            <a:ext cx="162263" cy="5436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350216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1520" y="125363"/>
            <a:ext cx="6347048" cy="597952"/>
          </a:xfrm>
          <a:prstGeom prst="rect">
            <a:avLst/>
          </a:prstGeom>
        </p:spPr>
        <p:txBody>
          <a:bodyPr rtlCol="0">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defRPr/>
            </a:pPr>
            <a:r>
              <a:rPr lang="pt-BR" sz="2400" b="1" kern="0" dirty="0" smtClean="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ALVARÁS CONCLUÍDOS – ÁREA TOTAL </a:t>
            </a:r>
            <a:endParaRPr lang="pt-BR" sz="2400" b="1" kern="0" dirty="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57753"/>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68</a:t>
            </a:r>
            <a:endParaRPr lang="pt-BR" dirty="0">
              <a:solidFill>
                <a:prstClr val="black">
                  <a:tint val="75000"/>
                </a:prstClr>
              </a:solidFill>
              <a:latin typeface="Calibri"/>
            </a:endParaRPr>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35" r="962"/>
          <a:stretch/>
        </p:blipFill>
        <p:spPr bwMode="auto">
          <a:xfrm>
            <a:off x="58617" y="1089783"/>
            <a:ext cx="9000000" cy="386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ixaDeTexto 11"/>
          <p:cNvSpPr txBox="1"/>
          <p:nvPr/>
        </p:nvSpPr>
        <p:spPr>
          <a:xfrm>
            <a:off x="1535317" y="4905215"/>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CaixaDeTexto 12"/>
          <p:cNvSpPr txBox="1"/>
          <p:nvPr/>
        </p:nvSpPr>
        <p:spPr>
          <a:xfrm>
            <a:off x="5666112" y="4914633"/>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have esquerda 13"/>
          <p:cNvSpPr/>
          <p:nvPr/>
        </p:nvSpPr>
        <p:spPr>
          <a:xfrm rot="16200000">
            <a:off x="1775745" y="3609168"/>
            <a:ext cx="159065" cy="2556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5" name="Chave esquerda 14"/>
          <p:cNvSpPr/>
          <p:nvPr/>
        </p:nvSpPr>
        <p:spPr>
          <a:xfrm rot="16200000">
            <a:off x="5926776" y="2216516"/>
            <a:ext cx="162263" cy="5328000"/>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3617439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ítulo 3"/>
          <p:cNvSpPr txBox="1">
            <a:spLocks/>
          </p:cNvSpPr>
          <p:nvPr/>
        </p:nvSpPr>
        <p:spPr bwMode="auto">
          <a:xfrm>
            <a:off x="4355976" y="1844824"/>
            <a:ext cx="4330824" cy="33843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smtClean="0">
                <a:solidFill>
                  <a:prstClr val="black"/>
                </a:solidFill>
              </a:rPr>
              <a:t/>
            </a:r>
            <a:br>
              <a:rPr lang="pt-BR" dirty="0" smtClean="0">
                <a:solidFill>
                  <a:prstClr val="black"/>
                </a:solidFill>
              </a:rPr>
            </a:br>
            <a:r>
              <a:rPr lang="pt-BR" sz="3200" dirty="0" smtClean="0">
                <a:solidFill>
                  <a:prstClr val="white"/>
                </a:solidFill>
                <a:latin typeface="Tahoma" panose="020B0604030504040204" pitchFamily="34" charset="0"/>
                <a:ea typeface="Tahoma" panose="020B0604030504040204" pitchFamily="34" charset="0"/>
                <a:cs typeface="Tahoma" panose="020B0604030504040204" pitchFamily="34" charset="0"/>
              </a:rPr>
              <a:t>ANÁLISE COMPARATIVA TRIMESTRAL</a:t>
            </a:r>
            <a:r>
              <a:rPr lang="pt-BR" dirty="0" smtClean="0">
                <a:solidFill>
                  <a:prstClr val="black"/>
                </a:solidFill>
              </a:rPr>
              <a:t/>
            </a:r>
            <a:br>
              <a:rPr lang="pt-BR" dirty="0" smtClean="0">
                <a:solidFill>
                  <a:prstClr val="black"/>
                </a:solidFill>
              </a:rPr>
            </a:br>
            <a:endParaRPr lang="pt-BR" sz="1200" b="1" dirty="0" smtClean="0">
              <a:solidFill>
                <a:srgbClr val="FFBE05"/>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24</a:t>
            </a:fld>
            <a:endParaRPr lang="pt-BR" dirty="0">
              <a:solidFill>
                <a:prstClr val="black">
                  <a:tint val="75000"/>
                </a:prstClr>
              </a:solidFill>
            </a:endParaRPr>
          </a:p>
        </p:txBody>
      </p:sp>
    </p:spTree>
    <p:extLst>
      <p:ext uri="{BB962C8B-B14F-4D97-AF65-F5344CB8AC3E}">
        <p14:creationId xmlns:p14="http://schemas.microsoft.com/office/powerpoint/2010/main" val="1605838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60598" y="0"/>
            <a:ext cx="7886700" cy="938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pt-BR" sz="2400" b="1" cap="all" dirty="0" smtClean="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RESUMO MENSAL – BH E NOVA LIMA</a:t>
            </a:r>
            <a:endParaRPr lang="pt-BR" sz="2400" b="1" cap="all" dirty="0">
              <a:solidFill>
                <a:srgbClr val="9BBB59">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01" y="806694"/>
            <a:ext cx="6871810" cy="5312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308911"/>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1519" y="125363"/>
            <a:ext cx="7088733" cy="597952"/>
          </a:xfrm>
          <a:prstGeom prst="rect">
            <a:avLst/>
          </a:prstGeom>
        </p:spPr>
        <p:txBody>
          <a:bodyPr rtlCol="0">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defRPr/>
            </a:pPr>
            <a:r>
              <a:rPr lang="pt-BR" sz="2400" b="1" kern="0" dirty="0" smtClean="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LANÇAMENTOS – BH E NOVA LIMA</a:t>
            </a:r>
            <a:endParaRPr lang="pt-BR" sz="2400" b="1" kern="0" dirty="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71</a:t>
            </a:r>
            <a:endParaRPr lang="pt-BR" dirty="0">
              <a:solidFill>
                <a:prstClr val="black">
                  <a:tint val="75000"/>
                </a:prstClr>
              </a:solidFill>
              <a:latin typeface="Calibri"/>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170" y="724005"/>
            <a:ext cx="7112950" cy="548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638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6610" name="Espaço Reservado para Texto 1"/>
          <p:cNvSpPr>
            <a:spLocks noGrp="1"/>
          </p:cNvSpPr>
          <p:nvPr>
            <p:ph type="body" sz="quarter" idx="4294967295"/>
          </p:nvPr>
        </p:nvSpPr>
        <p:spPr>
          <a:xfrm>
            <a:off x="-75156" y="2932115"/>
            <a:ext cx="5257800" cy="939800"/>
          </a:xfrm>
        </p:spPr>
        <p:txBody>
          <a:bodyPr>
            <a:noAutofit/>
          </a:bodyPr>
          <a:lstStyle/>
          <a:p>
            <a:pPr marL="0" indent="0" algn="r" eaLnBrk="1" hangingPunct="1">
              <a:lnSpc>
                <a:spcPct val="120000"/>
              </a:lnSpc>
              <a:buNone/>
            </a:pPr>
            <a:r>
              <a:rPr lang="pt-BR" sz="3200" cap="none"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LANÇAMENTOS POR TRIMESTRE</a:t>
            </a:r>
          </a:p>
        </p:txBody>
      </p:sp>
    </p:spTree>
    <p:extLst>
      <p:ext uri="{BB962C8B-B14F-4D97-AF65-F5344CB8AC3E}">
        <p14:creationId xmlns:p14="http://schemas.microsoft.com/office/powerpoint/2010/main" val="2804138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p:cNvSpPr txBox="1">
            <a:spLocks/>
          </p:cNvSpPr>
          <p:nvPr/>
        </p:nvSpPr>
        <p:spPr>
          <a:xfrm>
            <a:off x="168404" y="69327"/>
            <a:ext cx="8885444"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Empreendimentos lançados – BH E NOVA LIMA</a:t>
            </a:r>
          </a:p>
        </p:txBody>
      </p:sp>
      <p:sp>
        <p:nvSpPr>
          <p:cNvPr id="8" name="CaixaDeTexto 7"/>
          <p:cNvSpPr txBox="1"/>
          <p:nvPr/>
        </p:nvSpPr>
        <p:spPr>
          <a:xfrm>
            <a:off x="1127858" y="5855056"/>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28</a:t>
            </a:fld>
            <a:endParaRPr lang="pt-BR" dirty="0">
              <a:solidFill>
                <a:prstClr val="black">
                  <a:tint val="75000"/>
                </a:prst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91" y="915780"/>
            <a:ext cx="7336531" cy="491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5353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686103" y="5894103"/>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256085" y="69328"/>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Empreendimentos lançados por </a:t>
            </a:r>
            <a:r>
              <a:rPr lang="pt-BR" sz="20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padrão </a:t>
            </a:r>
            <a:r>
              <a:rPr lang="pt-BR" sz="20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pt-BR" sz="20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BH E NOVA LIMA</a:t>
            </a:r>
            <a:endParaRPr lang="pt-BR" sz="20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29</a:t>
            </a:fld>
            <a:endParaRPr lang="pt-BR" dirty="0">
              <a:solidFill>
                <a:prstClr val="black">
                  <a:tint val="75000"/>
                </a:prstClr>
              </a:solidFill>
            </a:endParaRPr>
          </a:p>
        </p:txBody>
      </p:sp>
      <p:sp>
        <p:nvSpPr>
          <p:cNvPr id="6" name="CaixaDeTexto 5"/>
          <p:cNvSpPr txBox="1"/>
          <p:nvPr/>
        </p:nvSpPr>
        <p:spPr>
          <a:xfrm>
            <a:off x="686103" y="5487710"/>
            <a:ext cx="8084410" cy="461665"/>
          </a:xfrm>
          <a:prstGeom prst="rect">
            <a:avLst/>
          </a:prstGeom>
          <a:noFill/>
        </p:spPr>
        <p:txBody>
          <a:bodyPr wrap="square" rtlCol="0">
            <a:spAutoFit/>
          </a:bodyPr>
          <a:lstStyle/>
          <a:p>
            <a:pPr algn="just"/>
            <a:r>
              <a:rPr lang="pt-BR" sz="12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Os empreendimentos dos padrões Super Econômico e Econômico são até R$ 250 mil e os demais padrões acima de R$ 250 mil.</a:t>
            </a:r>
            <a:endParaRPr lang="pt-BR" sz="12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45" y="1064610"/>
            <a:ext cx="8333409" cy="4461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39103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txBox="1">
            <a:spLocks/>
          </p:cNvSpPr>
          <p:nvPr/>
        </p:nvSpPr>
        <p:spPr>
          <a:xfrm>
            <a:off x="467544" y="188640"/>
            <a:ext cx="6347048" cy="597952"/>
          </a:xfrm>
          <a:prstGeom prst="rect">
            <a:avLst/>
          </a:prstGeom>
        </p:spPr>
        <p:txBody>
          <a:bodyPr vert="horz" lIns="91440" tIns="45720" rIns="91440" bIns="45720" rtlCol="0" anchor="ctr">
            <a:normAutofit/>
          </a:bodyPr>
          <a:lstStyle>
            <a:lvl1pPr>
              <a:spcBef>
                <a:spcPct val="0"/>
              </a:spcBef>
              <a:buNone/>
              <a:defRPr sz="2400" b="1" cap="all" baseline="0">
                <a:solidFill>
                  <a:schemeClr val="accent3">
                    <a:lumMod val="50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pt-BR" dirty="0" smtClean="0">
                <a:solidFill>
                  <a:srgbClr val="70AD47">
                    <a:lumMod val="50000"/>
                  </a:srgbClr>
                </a:solidFill>
              </a:rPr>
              <a:t>Sumário</a:t>
            </a:r>
            <a:endParaRPr lang="pt-BR" dirty="0">
              <a:solidFill>
                <a:srgbClr val="70AD47">
                  <a:lumMod val="50000"/>
                </a:srgbClr>
              </a:solidFill>
            </a:endParaRPr>
          </a:p>
        </p:txBody>
      </p:sp>
      <p:sp>
        <p:nvSpPr>
          <p:cNvPr id="8" name="Espaço Reservado para Conteúdo 2"/>
          <p:cNvSpPr txBox="1">
            <a:spLocks/>
          </p:cNvSpPr>
          <p:nvPr/>
        </p:nvSpPr>
        <p:spPr>
          <a:xfrm>
            <a:off x="467544" y="764704"/>
            <a:ext cx="8229600" cy="5529004"/>
          </a:xfrm>
          <a:prstGeom prst="rect">
            <a:avLst/>
          </a:prstGeom>
        </p:spPr>
        <p:txBody>
          <a:bodyPr vert="horz" lIns="91440" tIns="45720" rIns="91440" bIns="45720" rtlCol="0">
            <a:noAutofit/>
          </a:bodyPr>
          <a:lstStyle>
            <a:lvl1pPr marL="342900" indent="-342900" algn="just" defTabSz="914400" rtl="0" eaLnBrk="1" latinLnBrk="0" hangingPunct="1">
              <a:lnSpc>
                <a:spcPct val="150000"/>
              </a:lnSpc>
              <a:spcBef>
                <a:spcPct val="20000"/>
              </a:spcBef>
              <a:buFont typeface="Wingdings" pitchFamily="2" charset="2"/>
              <a:buChar char="Ø"/>
              <a:defRPr sz="2800" kern="1200">
                <a:solidFill>
                  <a:schemeClr val="accent3">
                    <a:lumMod val="50000"/>
                  </a:schemeClr>
                </a:solidFill>
                <a:latin typeface="Tahoma" pitchFamily="34" charset="0"/>
                <a:ea typeface="Tahoma" pitchFamily="34" charset="0"/>
                <a:cs typeface="Tahoma" pitchFamily="34" charset="0"/>
              </a:defRPr>
            </a:lvl1pPr>
            <a:lvl2pPr marL="742950" indent="-285750" algn="just" defTabSz="914400" rtl="0" eaLnBrk="1" latinLnBrk="0" hangingPunct="1">
              <a:lnSpc>
                <a:spcPct val="150000"/>
              </a:lnSpc>
              <a:spcBef>
                <a:spcPct val="20000"/>
              </a:spcBef>
              <a:buFont typeface="Arial" pitchFamily="34" charset="0"/>
              <a:buChar char="–"/>
              <a:defRPr sz="2800" kern="1200">
                <a:solidFill>
                  <a:schemeClr val="accent3">
                    <a:lumMod val="50000"/>
                  </a:schemeClr>
                </a:solidFill>
                <a:latin typeface="Tahoma" pitchFamily="34" charset="0"/>
                <a:ea typeface="Tahoma" pitchFamily="34" charset="0"/>
                <a:cs typeface="Tahoma" pitchFamily="34" charset="0"/>
              </a:defRPr>
            </a:lvl2pPr>
            <a:lvl3pPr marL="1143000" indent="-228600" algn="just" defTabSz="914400" rtl="0" eaLnBrk="1" latinLnBrk="0" hangingPunct="1">
              <a:lnSpc>
                <a:spcPct val="150000"/>
              </a:lnSpc>
              <a:spcBef>
                <a:spcPct val="20000"/>
              </a:spcBef>
              <a:buFont typeface="Arial" pitchFamily="34" charset="0"/>
              <a:buChar char="•"/>
              <a:defRPr sz="2400" kern="1200">
                <a:solidFill>
                  <a:schemeClr val="accent3">
                    <a:lumMod val="50000"/>
                  </a:schemeClr>
                </a:solidFill>
                <a:latin typeface="Tahoma" pitchFamily="34" charset="0"/>
                <a:ea typeface="Tahoma" pitchFamily="34" charset="0"/>
                <a:cs typeface="Tahoma" pitchFamily="34" charset="0"/>
              </a:defRPr>
            </a:lvl3pPr>
            <a:lvl4pPr marL="1600200" indent="-228600" algn="just" defTabSz="914400" rtl="0" eaLnBrk="1" latinLnBrk="0" hangingPunct="1">
              <a:lnSpc>
                <a:spcPct val="150000"/>
              </a:lnSpc>
              <a:spcBef>
                <a:spcPct val="20000"/>
              </a:spcBef>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4pPr>
            <a:lvl5pPr marL="2057400" indent="-228600" algn="just" defTabSz="914400" rtl="0" eaLnBrk="1" latinLnBrk="0" hangingPunct="1">
              <a:lnSpc>
                <a:spcPct val="150000"/>
              </a:lnSpc>
              <a:spcBef>
                <a:spcPct val="20000"/>
              </a:spcBef>
              <a:buFont typeface="Arial" pitchFamily="34" charset="0"/>
              <a:buChar char="»"/>
              <a:defRPr sz="2000" kern="1200">
                <a:solidFill>
                  <a:schemeClr val="accent3">
                    <a:lumMod val="50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lnSpc>
                <a:spcPct val="200000"/>
              </a:lnSpc>
              <a:buFont typeface="Wingdings" pitchFamily="2" charset="2"/>
              <a:buAutoNum type="arabicPeriod"/>
            </a:pPr>
            <a:r>
              <a:rPr lang="pt-BR" sz="1100" b="1" dirty="0" smtClean="0">
                <a:solidFill>
                  <a:srgbClr val="9BBB59">
                    <a:lumMod val="50000"/>
                  </a:srgbClr>
                </a:solidFill>
              </a:rPr>
              <a:t>Alvarás..................................................................................................................................................................5</a:t>
            </a:r>
          </a:p>
          <a:p>
            <a:pPr marL="228600" indent="-228600">
              <a:lnSpc>
                <a:spcPct val="200000"/>
              </a:lnSpc>
              <a:buFont typeface="Wingdings" pitchFamily="2" charset="2"/>
              <a:buAutoNum type="arabicPeriod"/>
            </a:pPr>
            <a:r>
              <a:rPr lang="pt-BR" sz="1100" b="1" dirty="0" smtClean="0">
                <a:solidFill>
                  <a:srgbClr val="9BBB59">
                    <a:lumMod val="50000"/>
                  </a:srgbClr>
                </a:solidFill>
              </a:rPr>
              <a:t>Análise Comparativa Trimestral .........................................................................................................................25</a:t>
            </a:r>
            <a:endParaRPr lang="pt-BR" sz="1100" b="1" dirty="0">
              <a:solidFill>
                <a:srgbClr val="9BBB59">
                  <a:lumMod val="50000"/>
                </a:srgbClr>
              </a:solidFill>
            </a:endParaRPr>
          </a:p>
          <a:p>
            <a:pPr marL="228600" indent="-228600">
              <a:lnSpc>
                <a:spcPct val="200000"/>
              </a:lnSpc>
              <a:buFont typeface="+mj-lt"/>
              <a:buAutoNum type="arabicPeriod"/>
              <a:defRPr/>
            </a:pPr>
            <a:r>
              <a:rPr lang="pt-BR" sz="1100" b="1" dirty="0" smtClean="0">
                <a:solidFill>
                  <a:srgbClr val="9BBB59">
                    <a:lumMod val="50000"/>
                  </a:srgbClr>
                </a:solidFill>
              </a:rPr>
              <a:t>Análise Geral da Concorrência Residencial ........................................................................................................43</a:t>
            </a:r>
          </a:p>
          <a:p>
            <a:pPr marL="228600" indent="-228600">
              <a:lnSpc>
                <a:spcPct val="200000"/>
              </a:lnSpc>
              <a:buFont typeface="+mj-lt"/>
              <a:buAutoNum type="arabicPeriod"/>
              <a:defRPr/>
            </a:pPr>
            <a:r>
              <a:rPr lang="pt-BR" sz="1100" b="1" dirty="0" smtClean="0">
                <a:solidFill>
                  <a:srgbClr val="9BBB59">
                    <a:lumMod val="50000"/>
                  </a:srgbClr>
                </a:solidFill>
              </a:rPr>
              <a:t>Análise </a:t>
            </a:r>
            <a:r>
              <a:rPr lang="pt-BR" sz="1100" b="1" dirty="0">
                <a:solidFill>
                  <a:srgbClr val="9BBB59">
                    <a:lumMod val="50000"/>
                  </a:srgbClr>
                </a:solidFill>
              </a:rPr>
              <a:t>Geral da Concorrência </a:t>
            </a:r>
            <a:r>
              <a:rPr lang="pt-BR" sz="1100" b="1" dirty="0" smtClean="0">
                <a:solidFill>
                  <a:srgbClr val="9BBB59">
                    <a:lumMod val="50000"/>
                  </a:srgbClr>
                </a:solidFill>
              </a:rPr>
              <a:t>Comercial ...........................................................................................................61</a:t>
            </a:r>
          </a:p>
          <a:p>
            <a:pPr marL="228600" indent="-228600">
              <a:lnSpc>
                <a:spcPct val="200000"/>
              </a:lnSpc>
              <a:buFont typeface="+mj-lt"/>
              <a:buAutoNum type="arabicPeriod"/>
              <a:defRPr/>
            </a:pPr>
            <a:r>
              <a:rPr lang="pt-BR" sz="1100" b="1" dirty="0" smtClean="0">
                <a:solidFill>
                  <a:srgbClr val="9BBB59">
                    <a:lumMod val="50000"/>
                  </a:srgbClr>
                </a:solidFill>
              </a:rPr>
              <a:t>Análise de VGV....................................................................................................................................................69</a:t>
            </a:r>
          </a:p>
          <a:p>
            <a:pPr marL="228600" indent="-228600">
              <a:lnSpc>
                <a:spcPct val="200000"/>
              </a:lnSpc>
              <a:buFont typeface="+mj-lt"/>
              <a:buAutoNum type="arabicPeriod"/>
              <a:defRPr/>
            </a:pPr>
            <a:r>
              <a:rPr lang="pt-BR" sz="1100" b="1" dirty="0" smtClean="0">
                <a:solidFill>
                  <a:srgbClr val="9BBB59">
                    <a:lumMod val="50000"/>
                  </a:srgbClr>
                </a:solidFill>
              </a:rPr>
              <a:t> Esgotados .........................................................................................................................................................72</a:t>
            </a:r>
          </a:p>
          <a:p>
            <a:pPr marL="228600" indent="-228600">
              <a:lnSpc>
                <a:spcPct val="200000"/>
              </a:lnSpc>
              <a:buFont typeface="+mj-lt"/>
              <a:buAutoNum type="arabicPeriod"/>
              <a:defRPr/>
            </a:pPr>
            <a:r>
              <a:rPr lang="pt-BR" sz="1100" b="1" dirty="0" smtClean="0">
                <a:solidFill>
                  <a:srgbClr val="9BBB59">
                    <a:lumMod val="50000"/>
                  </a:srgbClr>
                </a:solidFill>
              </a:rPr>
              <a:t> Análise Geral das Regiões .................................................................................................................................75</a:t>
            </a:r>
          </a:p>
          <a:p>
            <a:pPr marL="228600" indent="-228600">
              <a:lnSpc>
                <a:spcPct val="200000"/>
              </a:lnSpc>
              <a:buFont typeface="+mj-lt"/>
              <a:buAutoNum type="arabicPeriod"/>
              <a:defRPr/>
            </a:pPr>
            <a:r>
              <a:rPr lang="pt-BR" sz="1100" b="1" dirty="0" smtClean="0">
                <a:solidFill>
                  <a:srgbClr val="9BBB59">
                    <a:lumMod val="50000"/>
                  </a:srgbClr>
                </a:solidFill>
              </a:rPr>
              <a:t>Metodologia......................................................................................................................................................154</a:t>
            </a:r>
            <a:endParaRPr lang="pt-BR" sz="1100" b="1" dirty="0">
              <a:solidFill>
                <a:srgbClr val="9BBB59">
                  <a:lumMod val="50000"/>
                </a:srgbClr>
              </a:solidFill>
            </a:endParaRPr>
          </a:p>
          <a:p>
            <a:pPr marL="0" indent="0">
              <a:buFont typeface="Wingdings" pitchFamily="2" charset="2"/>
              <a:buNone/>
              <a:defRPr/>
            </a:pPr>
            <a:endParaRPr lang="pt-BR" sz="1100" dirty="0">
              <a:solidFill>
                <a:srgbClr val="9BBB59">
                  <a:lumMod val="50000"/>
                </a:srgbClr>
              </a:solidFill>
            </a:endParaRPr>
          </a:p>
          <a:p>
            <a:pPr marL="0" indent="0">
              <a:buFont typeface="Wingdings" pitchFamily="2" charset="2"/>
              <a:buNone/>
              <a:defRPr/>
            </a:pPr>
            <a:endParaRPr lang="pt-BR" sz="1100" b="1" dirty="0" smtClean="0">
              <a:solidFill>
                <a:srgbClr val="9BBB59">
                  <a:lumMod val="50000"/>
                </a:srgbClr>
              </a:solidFill>
            </a:endParaRPr>
          </a:p>
          <a:p>
            <a:pPr marL="0" indent="0">
              <a:buFont typeface="Wingdings" pitchFamily="2" charset="2"/>
              <a:buNone/>
              <a:defRPr/>
            </a:pPr>
            <a:endParaRPr lang="pt-BR" sz="1100" dirty="0" smtClean="0">
              <a:solidFill>
                <a:srgbClr val="9BBB59">
                  <a:lumMod val="50000"/>
                </a:srgbClr>
              </a:solidFill>
            </a:endParaRPr>
          </a:p>
          <a:p>
            <a:pPr marL="400050" lvl="1" indent="0">
              <a:buFont typeface="Arial" pitchFamily="34" charset="0"/>
              <a:buNone/>
              <a:defRPr/>
            </a:pPr>
            <a:endParaRPr lang="pt-BR" sz="1100" dirty="0" smtClean="0">
              <a:solidFill>
                <a:srgbClr val="9BBB59">
                  <a:lumMod val="50000"/>
                </a:srgbClr>
              </a:solidFill>
            </a:endParaRP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3</a:t>
            </a:fld>
            <a:endParaRPr lang="pt-BR" dirty="0">
              <a:solidFill>
                <a:prstClr val="black">
                  <a:tint val="75000"/>
                </a:prstClr>
              </a:solidFill>
            </a:endParaRPr>
          </a:p>
        </p:txBody>
      </p:sp>
    </p:spTree>
    <p:extLst>
      <p:ext uri="{BB962C8B-B14F-4D97-AF65-F5344CB8AC3E}">
        <p14:creationId xmlns:p14="http://schemas.microsoft.com/office/powerpoint/2010/main" val="3966905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720137" y="5839513"/>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7" name="Título 1"/>
          <p:cNvSpPr txBox="1">
            <a:spLocks/>
          </p:cNvSpPr>
          <p:nvPr/>
        </p:nvSpPr>
        <p:spPr>
          <a:xfrm>
            <a:off x="180930" y="69327"/>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Unidades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lançadas – BH E NOVA LIMA</a:t>
            </a:r>
            <a:endPar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30</a:t>
            </a:fld>
            <a:endParaRPr lang="pt-BR" dirty="0">
              <a:solidFill>
                <a:prstClr val="black">
                  <a:tint val="75000"/>
                </a:prstClr>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52" y="987906"/>
            <a:ext cx="8444834" cy="4872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5295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558782" y="5755251"/>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256085" y="69328"/>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UNIDADES LANÇADAS POR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PADRÃO – BH E NOVA LIMA</a:t>
            </a:r>
            <a:endPar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31</a:t>
            </a:fld>
            <a:endParaRPr lang="pt-BR" dirty="0">
              <a:solidFill>
                <a:prstClr val="black">
                  <a:tint val="75000"/>
                </a:prstClr>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07" y="959801"/>
            <a:ext cx="8565346" cy="467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551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686103" y="5894103"/>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196142" y="120844"/>
            <a:ext cx="8665284"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t-BR" sz="20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UNIDADES LANÇADAS POR região – 4º TRIMESTRE DE 2015 – BH </a:t>
            </a:r>
            <a:r>
              <a:rPr lang="pt-BR" sz="20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E NOVA LIMA</a:t>
            </a:r>
            <a:endParaRPr lang="pt-BR" sz="20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32</a:t>
            </a:fld>
            <a:endParaRPr lang="pt-BR" dirty="0">
              <a:solidFill>
                <a:prstClr val="black">
                  <a:tint val="75000"/>
                </a:prstClr>
              </a:solidFill>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929917"/>
            <a:ext cx="8580437"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4490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686103" y="5894103"/>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256085" y="146602"/>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0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Vgv lançado (r$ MILHÕES) por </a:t>
            </a:r>
            <a:r>
              <a:rPr lang="pt-BR" sz="20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trimestre </a:t>
            </a:r>
            <a:r>
              <a:rPr lang="pt-BR" sz="20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 BH </a:t>
            </a:r>
            <a:r>
              <a:rPr lang="pt-BR" sz="20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E NOVA LIMA</a:t>
            </a:r>
            <a:endParaRPr lang="pt-BR" sz="20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33</a:t>
            </a:fld>
            <a:endParaRPr lang="pt-BR" dirty="0">
              <a:solidFill>
                <a:prstClr val="black">
                  <a:tint val="75000"/>
                </a:prst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38" y="959793"/>
            <a:ext cx="7981668" cy="492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940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686103" y="5894103"/>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150577" y="261833"/>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2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Vgv lançado (r$ MILHÕES) por </a:t>
            </a:r>
            <a:r>
              <a:rPr lang="pt-BR" sz="22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TRIMESTRE E </a:t>
            </a:r>
            <a:r>
              <a:rPr lang="pt-BR" sz="22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PADRÃO – BH E NOVA LIMA</a:t>
            </a:r>
          </a:p>
          <a:p>
            <a:endParaRPr lang="pt-BR" sz="20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34</a:t>
            </a:fld>
            <a:endParaRPr lang="pt-BR">
              <a:solidFill>
                <a:prstClr val="black">
                  <a:tint val="75000"/>
                </a:prstClr>
              </a:solidFill>
            </a:endParaRPr>
          </a:p>
        </p:txBody>
      </p:sp>
      <p:sp>
        <p:nvSpPr>
          <p:cNvPr id="9" name="CaixaDeTexto 8"/>
          <p:cNvSpPr txBox="1"/>
          <p:nvPr/>
        </p:nvSpPr>
        <p:spPr>
          <a:xfrm>
            <a:off x="686103" y="5487710"/>
            <a:ext cx="8084410" cy="461665"/>
          </a:xfrm>
          <a:prstGeom prst="rect">
            <a:avLst/>
          </a:prstGeom>
          <a:noFill/>
        </p:spPr>
        <p:txBody>
          <a:bodyPr wrap="square" rtlCol="0">
            <a:spAutoFit/>
          </a:bodyPr>
          <a:lstStyle/>
          <a:p>
            <a:pPr algn="just"/>
            <a:r>
              <a:rPr lang="pt-BR" sz="12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Os empreendimentos dos padrões Super Econômico e Econômico são até R$ 250 mil e os demais padrões acima de R$ 250 mil.</a:t>
            </a:r>
            <a:endParaRPr lang="pt-BR" sz="12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92" y="961401"/>
            <a:ext cx="8273625" cy="453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3425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96610" name="Espaço Reservado para Texto 1"/>
          <p:cNvSpPr>
            <a:spLocks noGrp="1"/>
          </p:cNvSpPr>
          <p:nvPr>
            <p:ph type="body" sz="quarter" idx="4294967295"/>
          </p:nvPr>
        </p:nvSpPr>
        <p:spPr>
          <a:xfrm>
            <a:off x="-75156" y="2932115"/>
            <a:ext cx="5257800" cy="939800"/>
          </a:xfrm>
        </p:spPr>
        <p:txBody>
          <a:bodyPr>
            <a:noAutofit/>
          </a:bodyPr>
          <a:lstStyle/>
          <a:p>
            <a:pPr marL="0" indent="0" algn="r" eaLnBrk="1" hangingPunct="1">
              <a:lnSpc>
                <a:spcPct val="120000"/>
              </a:lnSpc>
              <a:buNone/>
            </a:pPr>
            <a:r>
              <a:rPr lang="pt-BR" sz="3200" cap="none"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VENDAS</a:t>
            </a:r>
          </a:p>
        </p:txBody>
      </p:sp>
    </p:spTree>
    <p:extLst>
      <p:ext uri="{BB962C8B-B14F-4D97-AF65-F5344CB8AC3E}">
        <p14:creationId xmlns:p14="http://schemas.microsoft.com/office/powerpoint/2010/main" val="20865773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686103" y="5404706"/>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256085" y="69328"/>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Unidades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vendidas – BH E NOVA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LIMA</a:t>
            </a:r>
            <a:endPar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36</a:t>
            </a:fld>
            <a:endParaRPr lang="pt-BR" dirty="0">
              <a:solidFill>
                <a:prstClr val="black">
                  <a:tint val="75000"/>
                </a:prstClr>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91" y="963032"/>
            <a:ext cx="7060240" cy="4432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833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686103" y="5404706"/>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256085" y="69328"/>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Unidades vendidas por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padrão – BH E NOVA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LIMA</a:t>
            </a:r>
            <a:endPar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37</a:t>
            </a:fld>
            <a:endParaRPr lang="pt-BR" dirty="0">
              <a:solidFill>
                <a:prstClr val="black">
                  <a:tint val="75000"/>
                </a:prstClr>
              </a:solidFill>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67" y="879676"/>
            <a:ext cx="8118678" cy="452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8900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96" y="1037168"/>
            <a:ext cx="7202150" cy="452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ixaDeTexto 7"/>
          <p:cNvSpPr txBox="1"/>
          <p:nvPr/>
        </p:nvSpPr>
        <p:spPr>
          <a:xfrm>
            <a:off x="1136863" y="5462872"/>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256085" y="69328"/>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VGV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VENDIDO (r$ MILHÕES) – BH E NOVA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LIMA</a:t>
            </a:r>
            <a:endPar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38</a:t>
            </a:fld>
            <a:endParaRPr lang="pt-BR" dirty="0">
              <a:solidFill>
                <a:prstClr val="black">
                  <a:tint val="75000"/>
                </a:prstClr>
              </a:solidFill>
            </a:endParaRPr>
          </a:p>
        </p:txBody>
      </p:sp>
    </p:spTree>
    <p:extLst>
      <p:ext uri="{BB962C8B-B14F-4D97-AF65-F5344CB8AC3E}">
        <p14:creationId xmlns:p14="http://schemas.microsoft.com/office/powerpoint/2010/main" val="37244830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28" y="1116640"/>
            <a:ext cx="7365227" cy="440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ixaDeTexto 7"/>
          <p:cNvSpPr txBox="1"/>
          <p:nvPr/>
        </p:nvSpPr>
        <p:spPr>
          <a:xfrm>
            <a:off x="1227015" y="5516717"/>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105988" y="87140"/>
            <a:ext cx="9321347"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2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VGV vendidO </a:t>
            </a:r>
            <a:r>
              <a:rPr lang="pt-BR" sz="22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 MILHÕES) por padrão – BH E NOVA </a:t>
            </a:r>
            <a:r>
              <a:rPr lang="pt-BR" sz="22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LIMA</a:t>
            </a:r>
            <a:endParaRPr lang="pt-BR" sz="22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39</a:t>
            </a:fld>
            <a:endParaRPr lang="pt-BR" dirty="0">
              <a:solidFill>
                <a:prstClr val="black">
                  <a:tint val="75000"/>
                </a:prstClr>
              </a:solidFill>
            </a:endParaRPr>
          </a:p>
        </p:txBody>
      </p:sp>
    </p:spTree>
    <p:extLst>
      <p:ext uri="{BB962C8B-B14F-4D97-AF65-F5344CB8AC3E}">
        <p14:creationId xmlns:p14="http://schemas.microsoft.com/office/powerpoint/2010/main" val="10174338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083551" y="2424103"/>
            <a:ext cx="4330824" cy="1897377"/>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endParaRPr lang="pt-BR" sz="3200" kern="0" dirty="0" smtClean="0">
              <a:solidFill>
                <a:srgbClr val="FFFFFF"/>
              </a:solidFill>
              <a:latin typeface="Tahoma" panose="020B0604030504040204" pitchFamily="34" charset="0"/>
              <a:ea typeface="Tahoma" panose="020B0604030504040204" pitchFamily="34" charset="0"/>
              <a:cs typeface="Tahoma" panose="020B0604030504040204" pitchFamily="34" charset="0"/>
            </a:endParaRPr>
          </a:p>
          <a:p>
            <a:r>
              <a:rPr lang="pt-BR" sz="3200" kern="0" dirty="0" smtClean="0">
                <a:solidFill>
                  <a:srgbClr val="FFFFFF"/>
                </a:solidFill>
                <a:latin typeface="Tahoma" panose="020B0604030504040204" pitchFamily="34" charset="0"/>
                <a:ea typeface="Tahoma" panose="020B0604030504040204" pitchFamily="34" charset="0"/>
                <a:cs typeface="Tahoma" panose="020B0604030504040204" pitchFamily="34" charset="0"/>
              </a:rPr>
              <a:t>ALVARÁS</a:t>
            </a:r>
          </a:p>
          <a:p>
            <a:endParaRPr lang="pt-BR" sz="32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a:p>
            <a:r>
              <a:rPr lang="pt-BR" sz="3200" kern="0" dirty="0" smtClean="0">
                <a:solidFill>
                  <a:srgbClr val="FFFFFF"/>
                </a:solidFill>
                <a:latin typeface="Tahoma" panose="020B0604030504040204" pitchFamily="34" charset="0"/>
                <a:ea typeface="Tahoma" panose="020B0604030504040204" pitchFamily="34" charset="0"/>
                <a:cs typeface="Tahoma" panose="020B0604030504040204" pitchFamily="34" charset="0"/>
              </a:rPr>
              <a:t>BELO HORIZONTE</a:t>
            </a:r>
            <a:endParaRPr lang="pt-BR" sz="11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55</a:t>
            </a:r>
            <a:endParaRPr lang="pt-BR" dirty="0">
              <a:solidFill>
                <a:prstClr val="black">
                  <a:tint val="75000"/>
                </a:prstClr>
              </a:solidFill>
              <a:latin typeface="Calibri"/>
            </a:endParaRPr>
          </a:p>
        </p:txBody>
      </p:sp>
    </p:spTree>
    <p:extLst>
      <p:ext uri="{BB962C8B-B14F-4D97-AF65-F5344CB8AC3E}">
        <p14:creationId xmlns:p14="http://schemas.microsoft.com/office/powerpoint/2010/main" val="6373550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686103" y="5894103"/>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196140" y="267446"/>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2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Unidades vendidas por </a:t>
            </a:r>
            <a:r>
              <a:rPr lang="pt-BR" sz="22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região – NOV + DEZ DE </a:t>
            </a:r>
            <a:r>
              <a:rPr lang="pt-BR" sz="22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2015 – BH E NOVA LIMA</a:t>
            </a:r>
          </a:p>
          <a:p>
            <a:endParaRPr lang="pt-BR" sz="22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40</a:t>
            </a:fld>
            <a:endParaRPr lang="pt-BR" dirty="0">
              <a:solidFill>
                <a:prstClr val="black">
                  <a:tint val="75000"/>
                </a:prstClr>
              </a:solidFill>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95" y="1097939"/>
            <a:ext cx="8224622" cy="4677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6276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686103" y="5894103"/>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196141" y="151535"/>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VELOCIDADE DE VENDAS –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MENSAL – BH E NOVA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LIMA</a:t>
            </a:r>
            <a:endPar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41</a:t>
            </a:fld>
            <a:endParaRPr lang="pt-BR" dirty="0">
              <a:solidFill>
                <a:prstClr val="black">
                  <a:tint val="75000"/>
                </a:prstClr>
              </a:solidFill>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483" y="1191312"/>
            <a:ext cx="7029446" cy="44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8003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BB176D6-4130-40F6-AD37-3598357D1A26}" type="slidenum">
              <a:rPr lang="pt-BR" smtClean="0">
                <a:solidFill>
                  <a:srgbClr val="898989"/>
                </a:solidFill>
                <a:cs typeface="Arial" charset="0"/>
              </a:rPr>
              <a:pPr eaLnBrk="1" hangingPunct="1"/>
              <a:t>42</a:t>
            </a:fld>
            <a:endParaRPr lang="pt-BR" dirty="0" smtClean="0">
              <a:solidFill>
                <a:srgbClr val="898989"/>
              </a:solidFill>
              <a:cs typeface="Arial" charset="0"/>
            </a:endParaRPr>
          </a:p>
        </p:txBody>
      </p:sp>
      <p:sp>
        <p:nvSpPr>
          <p:cNvPr id="44034" name="Título 3"/>
          <p:cNvSpPr>
            <a:spLocks noGrp="1"/>
          </p:cNvSpPr>
          <p:nvPr>
            <p:ph type="title"/>
          </p:nvPr>
        </p:nvSpPr>
        <p:spPr bwMode="auto">
          <a:xfrm>
            <a:off x="4258210" y="2898489"/>
            <a:ext cx="4330824" cy="3392994"/>
          </a:xfrm>
        </p:spPr>
        <p:txBody>
          <a:bodyPr>
            <a:normAutofit fontScale="90000"/>
          </a:bodyPr>
          <a:lstStyle/>
          <a:p>
            <a:pPr eaLnBrk="1" hangingPunct="1">
              <a:lnSpc>
                <a:spcPct val="150000"/>
              </a:lnSpc>
            </a:pPr>
            <a:r>
              <a:rPr lang="pt-BR" cap="none" dirty="0" smtClean="0">
                <a:latin typeface="Tahoma" panose="020B0604030504040204" pitchFamily="34" charset="0"/>
                <a:ea typeface="Tahoma" panose="020B0604030504040204" pitchFamily="34" charset="0"/>
                <a:cs typeface="Tahoma" panose="020B0604030504040204" pitchFamily="34" charset="0"/>
              </a:rPr>
              <a:t>ANÁLISE GERAL DA CONCORRÊNCIA RESIDENCIAL</a:t>
            </a:r>
            <a:br>
              <a:rPr lang="pt-BR" cap="none" dirty="0" smtClean="0">
                <a:latin typeface="Tahoma" panose="020B0604030504040204" pitchFamily="34" charset="0"/>
                <a:ea typeface="Tahoma" panose="020B0604030504040204" pitchFamily="34" charset="0"/>
                <a:cs typeface="Tahoma" panose="020B0604030504040204" pitchFamily="34" charset="0"/>
              </a:rPr>
            </a:br>
            <a:r>
              <a:rPr lang="pt-BR" cap="none" dirty="0" smtClean="0">
                <a:latin typeface="Tahoma" panose="020B0604030504040204" pitchFamily="34" charset="0"/>
                <a:ea typeface="Tahoma" panose="020B0604030504040204" pitchFamily="34" charset="0"/>
                <a:cs typeface="Tahoma" panose="020B0604030504040204" pitchFamily="34" charset="0"/>
              </a:rPr>
              <a:t/>
            </a:r>
            <a:br>
              <a:rPr lang="pt-BR" cap="none" dirty="0" smtClean="0">
                <a:latin typeface="Tahoma" panose="020B0604030504040204" pitchFamily="34" charset="0"/>
                <a:ea typeface="Tahoma" panose="020B0604030504040204" pitchFamily="34" charset="0"/>
                <a:cs typeface="Tahoma" panose="020B0604030504040204" pitchFamily="34" charset="0"/>
              </a:rPr>
            </a:br>
            <a:r>
              <a:rPr lang="pt-BR" sz="2200" b="1" dirty="0" smtClean="0">
                <a:latin typeface="Tahoma" panose="020B0604030504040204" pitchFamily="34" charset="0"/>
                <a:ea typeface="Tahoma" panose="020B0604030504040204" pitchFamily="34" charset="0"/>
                <a:cs typeface="Tahoma" panose="020B0604030504040204" pitchFamily="34" charset="0"/>
              </a:rPr>
              <a:t>BH E NOVA LIMA</a:t>
            </a:r>
            <a:r>
              <a:rPr lang="pt-BR" cap="none" dirty="0" smtClean="0">
                <a:latin typeface="Tahoma" panose="020B0604030504040204" pitchFamily="34" charset="0"/>
                <a:ea typeface="Tahoma" panose="020B0604030504040204" pitchFamily="34" charset="0"/>
                <a:cs typeface="Tahoma" panose="020B0604030504040204" pitchFamily="34" charset="0"/>
              </a:rPr>
              <a:t/>
            </a:r>
            <a:br>
              <a:rPr lang="pt-BR" cap="none" dirty="0" smtClean="0">
                <a:latin typeface="Tahoma" panose="020B0604030504040204" pitchFamily="34" charset="0"/>
                <a:ea typeface="Tahoma" panose="020B0604030504040204" pitchFamily="34" charset="0"/>
                <a:cs typeface="Tahoma" panose="020B0604030504040204" pitchFamily="34" charset="0"/>
              </a:rPr>
            </a:br>
            <a:r>
              <a:rPr lang="pt-BR" cap="none" dirty="0" smtClean="0">
                <a:latin typeface="Tahoma" panose="020B0604030504040204" pitchFamily="34" charset="0"/>
                <a:ea typeface="Tahoma" panose="020B0604030504040204" pitchFamily="34" charset="0"/>
                <a:cs typeface="Tahoma" panose="020B0604030504040204" pitchFamily="34" charset="0"/>
              </a:rPr>
              <a:t/>
            </a:r>
            <a:br>
              <a:rPr lang="pt-BR" cap="none" dirty="0" smtClean="0">
                <a:latin typeface="Tahoma" panose="020B0604030504040204" pitchFamily="34" charset="0"/>
                <a:ea typeface="Tahoma" panose="020B0604030504040204" pitchFamily="34" charset="0"/>
                <a:cs typeface="Tahoma" panose="020B0604030504040204" pitchFamily="34" charset="0"/>
              </a:rPr>
            </a:br>
            <a:r>
              <a:rPr lang="pt-BR" sz="2200" b="1" dirty="0" smtClean="0">
                <a:solidFill>
                  <a:schemeClr val="accent4"/>
                </a:solidFill>
                <a:latin typeface="Tahoma" panose="020B0604030504040204" pitchFamily="34" charset="0"/>
                <a:ea typeface="Tahoma" panose="020B0604030504040204" pitchFamily="34" charset="0"/>
                <a:cs typeface="Tahoma" panose="020B0604030504040204" pitchFamily="34" charset="0"/>
              </a:rPr>
              <a:t>REFERÊNCIA: DEZ/2015</a:t>
            </a:r>
            <a:r>
              <a:rPr lang="pt-BR" cap="none" dirty="0" smtClean="0">
                <a:latin typeface="Tahoma" panose="020B0604030504040204" pitchFamily="34" charset="0"/>
                <a:ea typeface="Tahoma" panose="020B0604030504040204" pitchFamily="34" charset="0"/>
                <a:cs typeface="Tahoma" panose="020B0604030504040204" pitchFamily="34" charset="0"/>
              </a:rPr>
              <a:t/>
            </a:r>
            <a:br>
              <a:rPr lang="pt-BR" cap="none" dirty="0" smtClean="0">
                <a:latin typeface="Tahoma" panose="020B0604030504040204" pitchFamily="34" charset="0"/>
                <a:ea typeface="Tahoma" panose="020B0604030504040204" pitchFamily="34" charset="0"/>
                <a:cs typeface="Tahoma" panose="020B0604030504040204" pitchFamily="34" charset="0"/>
              </a:rPr>
            </a:br>
            <a:r>
              <a:rPr lang="pt-BR" dirty="0">
                <a:latin typeface="Tahoma" panose="020B0604030504040204" pitchFamily="34" charset="0"/>
                <a:ea typeface="Tahoma" panose="020B0604030504040204" pitchFamily="34" charset="0"/>
                <a:cs typeface="Tahoma" panose="020B0604030504040204" pitchFamily="34" charset="0"/>
              </a:rPr>
              <a:t/>
            </a:r>
            <a:br>
              <a:rPr lang="pt-BR" dirty="0">
                <a:latin typeface="Tahoma" panose="020B0604030504040204" pitchFamily="34" charset="0"/>
                <a:ea typeface="Tahoma" panose="020B0604030504040204" pitchFamily="34" charset="0"/>
                <a:cs typeface="Tahoma" panose="020B0604030504040204" pitchFamily="34" charset="0"/>
              </a:rPr>
            </a:br>
            <a:endParaRPr lang="pt-BR" cap="none"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848084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CaixaDeTexto 9"/>
          <p:cNvSpPr txBox="1"/>
          <p:nvPr/>
        </p:nvSpPr>
        <p:spPr>
          <a:xfrm>
            <a:off x="1269975" y="5871618"/>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ítulo 1"/>
          <p:cNvSpPr txBox="1">
            <a:spLocks/>
          </p:cNvSpPr>
          <p:nvPr/>
        </p:nvSpPr>
        <p:spPr>
          <a:xfrm>
            <a:off x="180930" y="56801"/>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MERCADO EM COMERCIALIZAÇÃO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43</a:t>
            </a:fld>
            <a:endParaRPr lang="pt-BR">
              <a:solidFill>
                <a:prstClr val="black">
                  <a:tint val="75000"/>
                </a:prst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20" y="2311928"/>
            <a:ext cx="8492772" cy="2224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07074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30" y="56801"/>
            <a:ext cx="7886700"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GERAL POR PADRÃO – dezembro de 2015</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44</a:t>
            </a:fld>
            <a:endParaRPr lang="pt-BR">
              <a:solidFill>
                <a:prstClr val="black">
                  <a:tint val="75000"/>
                </a:prst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71" y="1229391"/>
            <a:ext cx="8448271" cy="4363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9101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16" y="1084786"/>
            <a:ext cx="7877381" cy="470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3871318" y="1752790"/>
            <a:ext cx="782253" cy="3534099"/>
          </a:xfrm>
          <a:prstGeom prst="rect">
            <a:avLst/>
          </a:pr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sp>
        <p:nvSpPr>
          <p:cNvPr id="10" name="CaixaDeTexto 9"/>
          <p:cNvSpPr txBox="1"/>
          <p:nvPr/>
        </p:nvSpPr>
        <p:spPr>
          <a:xfrm>
            <a:off x="1269975" y="5871618"/>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Retângulo 10"/>
          <p:cNvSpPr/>
          <p:nvPr/>
        </p:nvSpPr>
        <p:spPr>
          <a:xfrm>
            <a:off x="4771372" y="2116566"/>
            <a:ext cx="781200" cy="3179602"/>
          </a:xfrm>
          <a:prstGeom prst="rect">
            <a:avLst/>
          </a:pr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prstClr val="white"/>
              </a:solidFill>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45</a:t>
            </a:fld>
            <a:endParaRPr lang="pt-BR">
              <a:solidFill>
                <a:prstClr val="black">
                  <a:tint val="75000"/>
                </a:prstClr>
              </a:solidFill>
            </a:endParaRPr>
          </a:p>
        </p:txBody>
      </p:sp>
      <p:sp>
        <p:nvSpPr>
          <p:cNvPr id="12" name="Título 1"/>
          <p:cNvSpPr txBox="1">
            <a:spLocks/>
          </p:cNvSpPr>
          <p:nvPr/>
        </p:nvSpPr>
        <p:spPr>
          <a:xfrm>
            <a:off x="268612" y="69327"/>
            <a:ext cx="9403422"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2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Tree>
    <p:extLst>
      <p:ext uri="{BB962C8B-B14F-4D97-AF65-F5344CB8AC3E}">
        <p14:creationId xmlns:p14="http://schemas.microsoft.com/office/powerpoint/2010/main" val="38927993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42" y="1121097"/>
            <a:ext cx="8254129" cy="463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ixaDeTexto 7"/>
          <p:cNvSpPr txBox="1"/>
          <p:nvPr/>
        </p:nvSpPr>
        <p:spPr>
          <a:xfrm>
            <a:off x="686103" y="5894103"/>
            <a:ext cx="1944216" cy="277704"/>
          </a:xfrm>
          <a:prstGeom prst="rect">
            <a:avLst/>
          </a:prstGeom>
          <a:noFill/>
        </p:spPr>
        <p:txBody>
          <a:bodyPr wrap="square" rtlCol="0">
            <a:spAutoFit/>
          </a:bodyPr>
          <a:lstStyle/>
          <a:p>
            <a:r>
              <a:rPr lang="pt-BR" sz="1200" b="1" dirty="0" smtClean="0">
                <a:solidFill>
                  <a:prstClr val="black"/>
                </a:solidFill>
              </a:rPr>
              <a:t>FONTE: BRAIN</a:t>
            </a:r>
            <a:endParaRPr lang="pt-BR" sz="1200" b="1" dirty="0">
              <a:solidFill>
                <a:prstClr val="black"/>
              </a:solidFill>
            </a:endParaRPr>
          </a:p>
        </p:txBody>
      </p:sp>
      <p:sp>
        <p:nvSpPr>
          <p:cNvPr id="5" name="Título 1"/>
          <p:cNvSpPr txBox="1">
            <a:spLocks/>
          </p:cNvSpPr>
          <p:nvPr/>
        </p:nvSpPr>
        <p:spPr>
          <a:xfrm>
            <a:off x="256085" y="69328"/>
            <a:ext cx="8750129" cy="5820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atual por regiões</a:t>
            </a:r>
            <a:endPar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46</a:t>
            </a:fld>
            <a:endParaRPr lang="pt-BR" dirty="0">
              <a:solidFill>
                <a:prstClr val="black">
                  <a:tint val="75000"/>
                </a:prstClr>
              </a:solidFill>
            </a:endParaRPr>
          </a:p>
        </p:txBody>
      </p:sp>
    </p:spTree>
    <p:extLst>
      <p:ext uri="{BB962C8B-B14F-4D97-AF65-F5344CB8AC3E}">
        <p14:creationId xmlns:p14="http://schemas.microsoft.com/office/powerpoint/2010/main" val="40681762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30" y="56801"/>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Comercialização por ano de lançamento</a:t>
            </a: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47</a:t>
            </a:fld>
            <a:endParaRPr lang="pt-BR">
              <a:solidFill>
                <a:prstClr val="black">
                  <a:tint val="75000"/>
                </a:prstClr>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34" y="1614309"/>
            <a:ext cx="8332787"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4644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243560" y="69327"/>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ATUAL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48</a:t>
            </a:fld>
            <a:endParaRPr lang="pt-BR">
              <a:solidFill>
                <a:prstClr val="black">
                  <a:tint val="75000"/>
                </a:prstClr>
              </a:solidFill>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012" y="1666754"/>
            <a:ext cx="7310248" cy="345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142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20986" y="69327"/>
            <a:ext cx="9023014"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TIPOLOGIA</a:t>
            </a:r>
            <a:endPar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6" name="CaixaDeTexto 5"/>
          <p:cNvSpPr txBox="1"/>
          <p:nvPr/>
        </p:nvSpPr>
        <p:spPr>
          <a:xfrm>
            <a:off x="1153328" y="5437121"/>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49</a:t>
            </a:fld>
            <a:endParaRPr lang="pt-BR">
              <a:solidFill>
                <a:prstClr val="black">
                  <a:tint val="75000"/>
                </a:prst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21" y="1046724"/>
            <a:ext cx="7361237"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456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02390" y="2612126"/>
            <a:ext cx="4474840" cy="2196244"/>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r"/>
            <a:r>
              <a:rPr lang="pt-BR" sz="3200" kern="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HISTÓRICO ALVARÁS LIBERADOS</a:t>
            </a:r>
            <a:endParaRPr lang="pt-BR" sz="11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3686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59274" y="4632947"/>
            <a:ext cx="8487814" cy="1200329"/>
          </a:xfrm>
          <a:prstGeom prst="rect">
            <a:avLst/>
          </a:prstGeom>
          <a:noFill/>
        </p:spPr>
        <p:txBody>
          <a:bodyPr wrap="square" rtlCol="0">
            <a:spAutoFit/>
          </a:bodyPr>
          <a:lstStyle/>
          <a:p>
            <a:pPr algn="just">
              <a:lnSpc>
                <a:spcPct val="150000"/>
              </a:lnSpc>
            </a:pPr>
            <a:r>
              <a:rPr lang="pt-BR" sz="1200" i="1" dirty="0" smtClean="0">
                <a:solidFill>
                  <a:srgbClr val="70AD47">
                    <a:lumMod val="75000"/>
                  </a:srgbClr>
                </a:solidFill>
                <a:latin typeface="Tahoma"/>
                <a:cs typeface="Tahoma"/>
              </a:rPr>
              <a:t>Obs.: A média geral é ponderada entre todos os empreendimentos, portanto, o Preço Médio pela área privativa e total não baterá com o Valor/m².</a:t>
            </a:r>
          </a:p>
          <a:p>
            <a:pPr algn="just">
              <a:lnSpc>
                <a:spcPct val="150000"/>
              </a:lnSpc>
            </a:pPr>
            <a:r>
              <a:rPr lang="pt-BR" sz="1200" i="1" dirty="0" smtClean="0">
                <a:solidFill>
                  <a:srgbClr val="70AD47">
                    <a:lumMod val="75000"/>
                  </a:srgbClr>
                </a:solidFill>
                <a:latin typeface="Tahoma"/>
                <a:cs typeface="Tahoma"/>
              </a:rPr>
              <a:t>Estão englobadas todas as regiões e a cidade de Nova Lima.</a:t>
            </a:r>
          </a:p>
          <a:p>
            <a:pPr algn="just">
              <a:lnSpc>
                <a:spcPct val="150000"/>
              </a:lnSpc>
            </a:pPr>
            <a:endParaRPr lang="pt-BR" sz="1200" i="1" dirty="0">
              <a:solidFill>
                <a:srgbClr val="70AD47">
                  <a:lumMod val="75000"/>
                </a:srgbClr>
              </a:solidFill>
              <a:latin typeface="Tahoma"/>
              <a:cs typeface="Tahoma"/>
            </a:endParaRPr>
          </a:p>
        </p:txBody>
      </p:sp>
      <p:sp>
        <p:nvSpPr>
          <p:cNvPr id="6" name="Título 1"/>
          <p:cNvSpPr txBox="1">
            <a:spLocks/>
          </p:cNvSpPr>
          <p:nvPr/>
        </p:nvSpPr>
        <p:spPr>
          <a:xfrm>
            <a:off x="180930" y="69327"/>
            <a:ext cx="8666158"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POR TIPOLOGIA – DEZEMBRO DE 2015</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50</a:t>
            </a:fld>
            <a:endParaRPr lang="pt-BR">
              <a:solidFill>
                <a:prstClr val="black">
                  <a:tint val="75000"/>
                </a:prstClr>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41" y="1626618"/>
            <a:ext cx="8354530" cy="284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5552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25" y="1102280"/>
            <a:ext cx="7967363" cy="448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ítulo 1"/>
          <p:cNvSpPr txBox="1">
            <a:spLocks/>
          </p:cNvSpPr>
          <p:nvPr/>
        </p:nvSpPr>
        <p:spPr>
          <a:xfrm>
            <a:off x="180930" y="69327"/>
            <a:ext cx="896307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 DO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M² PRIVATIVO POR TIPOLOGIA</a:t>
            </a:r>
          </a:p>
        </p:txBody>
      </p:sp>
      <p:sp>
        <p:nvSpPr>
          <p:cNvPr id="7" name="CaixaDeTexto 6"/>
          <p:cNvSpPr txBox="1"/>
          <p:nvPr/>
        </p:nvSpPr>
        <p:spPr>
          <a:xfrm>
            <a:off x="1251947" y="5640343"/>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51</a:t>
            </a:fld>
            <a:endParaRPr lang="pt-BR">
              <a:solidFill>
                <a:prstClr val="black">
                  <a:tint val="75000"/>
                </a:prstClr>
              </a:solidFill>
            </a:endParaRPr>
          </a:p>
        </p:txBody>
      </p:sp>
    </p:spTree>
    <p:extLst>
      <p:ext uri="{BB962C8B-B14F-4D97-AF65-F5344CB8AC3E}">
        <p14:creationId xmlns:p14="http://schemas.microsoft.com/office/powerpoint/2010/main" val="18032989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89" y="1900191"/>
            <a:ext cx="8272822" cy="3073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p:cNvSpPr txBox="1">
            <a:spLocks/>
          </p:cNvSpPr>
          <p:nvPr/>
        </p:nvSpPr>
        <p:spPr>
          <a:xfrm>
            <a:off x="168404" y="44275"/>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PREÇOS E M² PRIVATIVO – MÁXIMO E MÍNIMO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52</a:t>
            </a:fld>
            <a:endParaRPr lang="pt-BR">
              <a:solidFill>
                <a:prstClr val="black">
                  <a:tint val="75000"/>
                </a:prstClr>
              </a:solidFill>
            </a:endParaRPr>
          </a:p>
        </p:txBody>
      </p:sp>
    </p:spTree>
    <p:extLst>
      <p:ext uri="{BB962C8B-B14F-4D97-AF65-F5344CB8AC3E}">
        <p14:creationId xmlns:p14="http://schemas.microsoft.com/office/powerpoint/2010/main" val="41612970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247649" y="5746355"/>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ítulo 1"/>
          <p:cNvSpPr txBox="1">
            <a:spLocks/>
          </p:cNvSpPr>
          <p:nvPr/>
        </p:nvSpPr>
        <p:spPr>
          <a:xfrm>
            <a:off x="193456" y="56801"/>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PREÇOS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DO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M² PRIVATIVO – MÁXIMO E MÍNIMO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53</a:t>
            </a:fld>
            <a:endParaRPr lang="pt-BR">
              <a:solidFill>
                <a:prstClr val="black">
                  <a:tint val="75000"/>
                </a:prstClr>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90" y="907655"/>
            <a:ext cx="8075613"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14136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300" y="1282002"/>
            <a:ext cx="8271812" cy="4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p:cNvSpPr txBox="1">
            <a:spLocks/>
          </p:cNvSpPr>
          <p:nvPr/>
        </p:nvSpPr>
        <p:spPr>
          <a:xfrm>
            <a:off x="193456" y="44275"/>
            <a:ext cx="8513656"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POR PADRÃO – DEZEMBRO DE 2015</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54</a:t>
            </a:fld>
            <a:endParaRPr lang="pt-BR">
              <a:solidFill>
                <a:prstClr val="black">
                  <a:tint val="75000"/>
                </a:prstClr>
              </a:solidFill>
            </a:endParaRPr>
          </a:p>
        </p:txBody>
      </p:sp>
    </p:spTree>
    <p:extLst>
      <p:ext uri="{BB962C8B-B14F-4D97-AF65-F5344CB8AC3E}">
        <p14:creationId xmlns:p14="http://schemas.microsoft.com/office/powerpoint/2010/main" val="41024995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CaixaDeTexto 4"/>
          <p:cNvSpPr txBox="1"/>
          <p:nvPr/>
        </p:nvSpPr>
        <p:spPr>
          <a:xfrm>
            <a:off x="200416" y="5855343"/>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ítulo 1"/>
          <p:cNvSpPr txBox="1">
            <a:spLocks/>
          </p:cNvSpPr>
          <p:nvPr/>
        </p:nvSpPr>
        <p:spPr>
          <a:xfrm>
            <a:off x="193455" y="44275"/>
            <a:ext cx="8464267"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DO M² PRIVATIVO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POR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55</a:t>
            </a:fld>
            <a:endParaRPr lang="pt-BR">
              <a:solidFill>
                <a:prstClr val="black">
                  <a:tint val="75000"/>
                </a:prstClr>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89" y="1074275"/>
            <a:ext cx="8173034" cy="472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64692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27" y="756946"/>
            <a:ext cx="7911418" cy="508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ítulo 1"/>
          <p:cNvSpPr txBox="1">
            <a:spLocks/>
          </p:cNvSpPr>
          <p:nvPr/>
        </p:nvSpPr>
        <p:spPr>
          <a:xfrm>
            <a:off x="193456" y="44275"/>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POR ANO DE LANÇAMENTO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56</a:t>
            </a:fld>
            <a:endParaRPr lang="pt-BR">
              <a:solidFill>
                <a:prstClr val="black">
                  <a:tint val="75000"/>
                </a:prstClr>
              </a:solidFill>
            </a:endParaRPr>
          </a:p>
        </p:txBody>
      </p:sp>
    </p:spTree>
    <p:extLst>
      <p:ext uri="{BB962C8B-B14F-4D97-AF65-F5344CB8AC3E}">
        <p14:creationId xmlns:p14="http://schemas.microsoft.com/office/powerpoint/2010/main" val="37793233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12" y="1411761"/>
            <a:ext cx="8882142" cy="4026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ítulo 1"/>
          <p:cNvSpPr txBox="1">
            <a:spLocks/>
          </p:cNvSpPr>
          <p:nvPr/>
        </p:nvSpPr>
        <p:spPr>
          <a:xfrm>
            <a:off x="193456" y="44275"/>
            <a:ext cx="8950544"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TEMPO MÉDIO DA OFERTA INICIAL E ATUAL -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57</a:t>
            </a:fld>
            <a:endParaRPr lang="pt-BR">
              <a:solidFill>
                <a:prstClr val="black">
                  <a:tint val="75000"/>
                </a:prstClr>
              </a:solidFill>
            </a:endParaRPr>
          </a:p>
        </p:txBody>
      </p:sp>
    </p:spTree>
    <p:extLst>
      <p:ext uri="{BB962C8B-B14F-4D97-AF65-F5344CB8AC3E}">
        <p14:creationId xmlns:p14="http://schemas.microsoft.com/office/powerpoint/2010/main" val="30390068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41" y="1577548"/>
            <a:ext cx="8883268" cy="371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ítulo 1"/>
          <p:cNvSpPr txBox="1">
            <a:spLocks/>
          </p:cNvSpPr>
          <p:nvPr/>
        </p:nvSpPr>
        <p:spPr>
          <a:xfrm>
            <a:off x="193456" y="44275"/>
            <a:ext cx="8950544"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TEMPO MÉDIO DA OFERTA INICIAL E ATUAL -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58</a:t>
            </a:fld>
            <a:endParaRPr lang="pt-BR">
              <a:solidFill>
                <a:prstClr val="black">
                  <a:tint val="75000"/>
                </a:prstClr>
              </a:solidFill>
            </a:endParaRPr>
          </a:p>
        </p:txBody>
      </p:sp>
    </p:spTree>
    <p:extLst>
      <p:ext uri="{BB962C8B-B14F-4D97-AF65-F5344CB8AC3E}">
        <p14:creationId xmlns:p14="http://schemas.microsoft.com/office/powerpoint/2010/main" val="18510062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44" y="775488"/>
            <a:ext cx="8854268" cy="267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75" y="3430154"/>
            <a:ext cx="8865850" cy="256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ítulo 1"/>
          <p:cNvSpPr txBox="1">
            <a:spLocks/>
          </p:cNvSpPr>
          <p:nvPr/>
        </p:nvSpPr>
        <p:spPr>
          <a:xfrm>
            <a:off x="105773" y="44275"/>
            <a:ext cx="9514215"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TEMPO MÉDIO DA OFERTA INICIAL E ATUAL -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59</a:t>
            </a:fld>
            <a:endParaRPr lang="pt-BR">
              <a:solidFill>
                <a:prstClr val="black">
                  <a:tint val="75000"/>
                </a:prstClr>
              </a:solidFill>
            </a:endParaRPr>
          </a:p>
        </p:txBody>
      </p:sp>
    </p:spTree>
    <p:extLst>
      <p:ext uri="{BB962C8B-B14F-4D97-AF65-F5344CB8AC3E}">
        <p14:creationId xmlns:p14="http://schemas.microsoft.com/office/powerpoint/2010/main" val="5444460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51519" y="125363"/>
            <a:ext cx="7088733" cy="597952"/>
          </a:xfrm>
          <a:prstGeom prst="rect">
            <a:avLst/>
          </a:prstGeom>
        </p:spPr>
        <p:txBody>
          <a:bodyPr rtlCol="0">
            <a:norm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defRPr/>
            </a:pPr>
            <a:r>
              <a:rPr lang="pt-BR" sz="2400" b="1" kern="0" dirty="0" smtClean="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ALVARÁS LIBERADOS </a:t>
            </a:r>
            <a:endParaRPr lang="pt-BR" sz="2400" b="1" kern="0" dirty="0">
              <a:solidFill>
                <a:srgbClr val="70AD47">
                  <a:lumMod val="50000"/>
                </a:srgb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54</a:t>
            </a:r>
            <a:endParaRPr lang="pt-BR" dirty="0">
              <a:solidFill>
                <a:prstClr val="black">
                  <a:tint val="75000"/>
                </a:prstClr>
              </a:solidFill>
              <a:latin typeface="Calibri"/>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74" y="1019312"/>
            <a:ext cx="8777865" cy="483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80520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BB176D6-4130-40F6-AD37-3598357D1A26}" type="slidenum">
              <a:rPr lang="pt-BR" smtClean="0">
                <a:solidFill>
                  <a:srgbClr val="898989"/>
                </a:solidFill>
                <a:cs typeface="Arial" charset="0"/>
              </a:rPr>
              <a:pPr eaLnBrk="1" hangingPunct="1"/>
              <a:t>60</a:t>
            </a:fld>
            <a:endParaRPr lang="pt-BR" dirty="0" smtClean="0">
              <a:solidFill>
                <a:srgbClr val="898989"/>
              </a:solidFill>
              <a:cs typeface="Arial" charset="0"/>
            </a:endParaRPr>
          </a:p>
        </p:txBody>
      </p:sp>
      <p:sp>
        <p:nvSpPr>
          <p:cNvPr id="44034" name="Título 3"/>
          <p:cNvSpPr>
            <a:spLocks noGrp="1"/>
          </p:cNvSpPr>
          <p:nvPr>
            <p:ph type="title"/>
          </p:nvPr>
        </p:nvSpPr>
        <p:spPr bwMode="auto">
          <a:xfrm>
            <a:off x="4083200" y="2714666"/>
            <a:ext cx="4330824" cy="3392994"/>
          </a:xfrm>
        </p:spPr>
        <p:txBody>
          <a:bodyPr>
            <a:noAutofit/>
          </a:bodyPr>
          <a:lstStyle/>
          <a:p>
            <a:pPr>
              <a:lnSpc>
                <a:spcPct val="150000"/>
              </a:lnSpc>
            </a:pPr>
            <a:r>
              <a:rPr lang="pt-BR" cap="none" dirty="0" smtClean="0">
                <a:latin typeface="Tahoma" panose="020B0604030504040204" pitchFamily="34" charset="0"/>
                <a:ea typeface="Tahoma" panose="020B0604030504040204" pitchFamily="34" charset="0"/>
                <a:cs typeface="Tahoma" panose="020B0604030504040204" pitchFamily="34" charset="0"/>
              </a:rPr>
              <a:t>ANÁLISE GERAL DA CONCORRÊNCIA COMERCIAL</a:t>
            </a:r>
            <a:br>
              <a:rPr lang="pt-BR" cap="none" dirty="0" smtClean="0">
                <a:latin typeface="Tahoma" panose="020B0604030504040204" pitchFamily="34" charset="0"/>
                <a:ea typeface="Tahoma" panose="020B0604030504040204" pitchFamily="34" charset="0"/>
                <a:cs typeface="Tahoma" panose="020B0604030504040204" pitchFamily="34" charset="0"/>
              </a:rPr>
            </a:br>
            <a:r>
              <a:rPr lang="pt-BR" dirty="0">
                <a:latin typeface="Tahoma" panose="020B0604030504040204" pitchFamily="34" charset="0"/>
                <a:ea typeface="Tahoma" panose="020B0604030504040204" pitchFamily="34" charset="0"/>
                <a:cs typeface="Tahoma" panose="020B0604030504040204" pitchFamily="34" charset="0"/>
              </a:rPr>
              <a:t/>
            </a:r>
            <a:br>
              <a:rPr lang="pt-BR" dirty="0">
                <a:latin typeface="Tahoma" panose="020B0604030504040204" pitchFamily="34" charset="0"/>
                <a:ea typeface="Tahoma" panose="020B0604030504040204" pitchFamily="34" charset="0"/>
                <a:cs typeface="Tahoma" panose="020B0604030504040204" pitchFamily="34" charset="0"/>
              </a:rPr>
            </a:br>
            <a:r>
              <a:rPr lang="pt-BR" sz="2000" b="1" dirty="0">
                <a:latin typeface="Tahoma" panose="020B0604030504040204" pitchFamily="34" charset="0"/>
                <a:ea typeface="Tahoma" panose="020B0604030504040204" pitchFamily="34" charset="0"/>
                <a:cs typeface="Tahoma" panose="020B0604030504040204" pitchFamily="34" charset="0"/>
              </a:rPr>
              <a:t>BH E NOVA LIMA</a:t>
            </a:r>
            <a:r>
              <a:rPr lang="pt-BR" dirty="0">
                <a:latin typeface="Tahoma" panose="020B0604030504040204" pitchFamily="34" charset="0"/>
                <a:ea typeface="Tahoma" panose="020B0604030504040204" pitchFamily="34" charset="0"/>
                <a:cs typeface="Tahoma" panose="020B0604030504040204" pitchFamily="34" charset="0"/>
              </a:rPr>
              <a:t/>
            </a:r>
            <a:br>
              <a:rPr lang="pt-BR" dirty="0">
                <a:latin typeface="Tahoma" panose="020B0604030504040204" pitchFamily="34" charset="0"/>
                <a:ea typeface="Tahoma" panose="020B0604030504040204" pitchFamily="34" charset="0"/>
                <a:cs typeface="Tahoma" panose="020B0604030504040204" pitchFamily="34" charset="0"/>
              </a:rPr>
            </a:br>
            <a:r>
              <a:rPr lang="pt-BR" dirty="0">
                <a:latin typeface="Tahoma" panose="020B0604030504040204" pitchFamily="34" charset="0"/>
                <a:ea typeface="Tahoma" panose="020B0604030504040204" pitchFamily="34" charset="0"/>
                <a:cs typeface="Tahoma" panose="020B0604030504040204" pitchFamily="34" charset="0"/>
              </a:rPr>
              <a:t/>
            </a:r>
            <a:br>
              <a:rPr lang="pt-BR" dirty="0">
                <a:latin typeface="Tahoma" panose="020B0604030504040204" pitchFamily="34" charset="0"/>
                <a:ea typeface="Tahoma" panose="020B0604030504040204" pitchFamily="34" charset="0"/>
                <a:cs typeface="Tahoma" panose="020B0604030504040204" pitchFamily="34" charset="0"/>
              </a:rPr>
            </a:br>
            <a:r>
              <a:rPr lang="pt-BR" sz="2000" b="1" dirty="0">
                <a:solidFill>
                  <a:schemeClr val="accent4"/>
                </a:solidFill>
                <a:latin typeface="Tahoma" panose="020B0604030504040204" pitchFamily="34" charset="0"/>
                <a:ea typeface="Tahoma" panose="020B0604030504040204" pitchFamily="34" charset="0"/>
                <a:cs typeface="Tahoma" panose="020B0604030504040204" pitchFamily="34" charset="0"/>
              </a:rPr>
              <a:t>REFERÊNCIA: </a:t>
            </a:r>
            <a:r>
              <a:rPr lang="pt-BR" sz="2000" b="1" dirty="0" smtClean="0">
                <a:solidFill>
                  <a:schemeClr val="accent4"/>
                </a:solidFill>
                <a:latin typeface="Tahoma" panose="020B0604030504040204" pitchFamily="34" charset="0"/>
                <a:ea typeface="Tahoma" panose="020B0604030504040204" pitchFamily="34" charset="0"/>
                <a:cs typeface="Tahoma" panose="020B0604030504040204" pitchFamily="34" charset="0"/>
              </a:rPr>
              <a:t>DEZ/2015</a:t>
            </a:r>
            <a:r>
              <a:rPr lang="pt-BR" cap="none" dirty="0" smtClean="0">
                <a:latin typeface="Tahoma" panose="020B0604030504040204" pitchFamily="34" charset="0"/>
                <a:ea typeface="Tahoma" panose="020B0604030504040204" pitchFamily="34" charset="0"/>
                <a:cs typeface="Tahoma" panose="020B0604030504040204" pitchFamily="34" charset="0"/>
              </a:rPr>
              <a:t/>
            </a:r>
            <a:br>
              <a:rPr lang="pt-BR" cap="none" dirty="0" smtClean="0">
                <a:latin typeface="Tahoma" panose="020B0604030504040204" pitchFamily="34" charset="0"/>
                <a:ea typeface="Tahoma" panose="020B0604030504040204" pitchFamily="34" charset="0"/>
                <a:cs typeface="Tahoma" panose="020B0604030504040204" pitchFamily="34" charset="0"/>
              </a:rPr>
            </a:br>
            <a:r>
              <a:rPr lang="pt-BR" dirty="0">
                <a:latin typeface="Tahoma" panose="020B0604030504040204" pitchFamily="34" charset="0"/>
                <a:ea typeface="Tahoma" panose="020B0604030504040204" pitchFamily="34" charset="0"/>
                <a:cs typeface="Tahoma" panose="020B0604030504040204" pitchFamily="34" charset="0"/>
              </a:rPr>
              <a:t/>
            </a:r>
            <a:br>
              <a:rPr lang="pt-BR" dirty="0">
                <a:latin typeface="Tahoma" panose="020B0604030504040204" pitchFamily="34" charset="0"/>
                <a:ea typeface="Tahoma" panose="020B0604030504040204" pitchFamily="34" charset="0"/>
                <a:cs typeface="Tahoma" panose="020B0604030504040204" pitchFamily="34" charset="0"/>
              </a:rPr>
            </a:br>
            <a:endParaRPr lang="pt-BR" cap="none"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83994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2" y="69327"/>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Comercialização por ano de lançamento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61</a:t>
            </a:fld>
            <a:endParaRPr lang="pt-BR">
              <a:solidFill>
                <a:prstClr val="black">
                  <a:tint val="75000"/>
                </a:prstClr>
              </a:solidFill>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68" y="1278832"/>
            <a:ext cx="8500276" cy="356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41977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prstClr val="white"/>
                </a:solidFill>
                <a:cs typeface="Arial" charset="0"/>
              </a:rPr>
              <a:pPr eaLnBrk="1" hangingPunct="1"/>
              <a:t>62</a:t>
            </a:fld>
            <a:endParaRPr lang="pt-BR" dirty="0" smtClean="0">
              <a:solidFill>
                <a:prstClr val="white"/>
              </a:solidFill>
              <a:cs typeface="Arial" charset="0"/>
            </a:endParaRPr>
          </a:p>
        </p:txBody>
      </p:sp>
      <p:sp>
        <p:nvSpPr>
          <p:cNvPr id="6"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geral por padrão</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06" y="1710261"/>
            <a:ext cx="8160201" cy="342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7516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04" y="1154836"/>
            <a:ext cx="7983205" cy="454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prstClr val="white"/>
                </a:solidFill>
                <a:cs typeface="Arial" charset="0"/>
              </a:rPr>
              <a:pPr eaLnBrk="1" hangingPunct="1"/>
              <a:t>63</a:t>
            </a:fld>
            <a:endParaRPr lang="pt-BR" dirty="0" smtClean="0">
              <a:solidFill>
                <a:prstClr val="white"/>
              </a:solidFill>
              <a:cs typeface="Arial" charset="0"/>
            </a:endParaRPr>
          </a:p>
        </p:txBody>
      </p:sp>
      <p:sp>
        <p:nvSpPr>
          <p:cNvPr id="5" name="CaixaDeTexto 4"/>
          <p:cNvSpPr txBox="1"/>
          <p:nvPr/>
        </p:nvSpPr>
        <p:spPr>
          <a:xfrm>
            <a:off x="917167" y="5764291"/>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Retângulo 2"/>
          <p:cNvSpPr/>
          <p:nvPr/>
        </p:nvSpPr>
        <p:spPr>
          <a:xfrm>
            <a:off x="4113953" y="1684948"/>
            <a:ext cx="1262261" cy="3709131"/>
          </a:xfrm>
          <a:prstGeom prst="rect">
            <a:avLst/>
          </a:pr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8" name="Título 1"/>
          <p:cNvSpPr txBox="1">
            <a:spLocks/>
          </p:cNvSpPr>
          <p:nvPr/>
        </p:nvSpPr>
        <p:spPr>
          <a:xfrm>
            <a:off x="268612" y="69327"/>
            <a:ext cx="9403422"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2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Tree>
    <p:extLst>
      <p:ext uri="{BB962C8B-B14F-4D97-AF65-F5344CB8AC3E}">
        <p14:creationId xmlns:p14="http://schemas.microsoft.com/office/powerpoint/2010/main" val="38128250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prstClr val="white"/>
                </a:solidFill>
                <a:cs typeface="Arial" charset="0"/>
              </a:rPr>
              <a:pPr eaLnBrk="1" hangingPunct="1"/>
              <a:t>64</a:t>
            </a:fld>
            <a:endParaRPr lang="pt-BR" dirty="0" smtClean="0">
              <a:solidFill>
                <a:prstClr val="white"/>
              </a:solidFill>
              <a:cs typeface="Arial" charset="0"/>
            </a:endParaRPr>
          </a:p>
        </p:txBody>
      </p:sp>
      <p:sp>
        <p:nvSpPr>
          <p:cNvPr id="6" name="Título 1"/>
          <p:cNvSpPr txBox="1">
            <a:spLocks/>
          </p:cNvSpPr>
          <p:nvPr/>
        </p:nvSpPr>
        <p:spPr>
          <a:xfrm>
            <a:off x="281138" y="81853"/>
            <a:ext cx="7886700"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POR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PADRÃO </a:t>
            </a:r>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 DEZEMBRO DE 2015</a:t>
            </a:r>
          </a:p>
        </p:txBody>
      </p:sp>
      <p:sp>
        <p:nvSpPr>
          <p:cNvPr id="7" name="CaixaDeTexto 6"/>
          <p:cNvSpPr txBox="1"/>
          <p:nvPr/>
        </p:nvSpPr>
        <p:spPr>
          <a:xfrm>
            <a:off x="359274" y="4852547"/>
            <a:ext cx="8487814" cy="1477328"/>
          </a:xfrm>
          <a:prstGeom prst="rect">
            <a:avLst/>
          </a:prstGeom>
          <a:noFill/>
        </p:spPr>
        <p:txBody>
          <a:bodyPr wrap="square" rtlCol="0">
            <a:spAutoFit/>
          </a:bodyPr>
          <a:lstStyle/>
          <a:p>
            <a:pPr algn="just">
              <a:lnSpc>
                <a:spcPct val="150000"/>
              </a:lnSpc>
            </a:pPr>
            <a:r>
              <a:rPr lang="pt-BR" sz="1200" i="1" dirty="0" smtClean="0">
                <a:solidFill>
                  <a:srgbClr val="70AD47">
                    <a:lumMod val="75000"/>
                  </a:srgbClr>
                </a:solidFill>
                <a:latin typeface="Tahoma"/>
                <a:cs typeface="Tahoma"/>
              </a:rPr>
              <a:t>Obs.: A média geral é aplicada entre todos os empreendimentos, portanto, o Preço Médio pela área privativa e total não baterá com o Valor/m².</a:t>
            </a:r>
          </a:p>
          <a:p>
            <a:pPr algn="just">
              <a:lnSpc>
                <a:spcPct val="150000"/>
              </a:lnSpc>
            </a:pPr>
            <a:r>
              <a:rPr lang="pt-BR" sz="1200" i="1" dirty="0" smtClean="0">
                <a:solidFill>
                  <a:srgbClr val="70AD47">
                    <a:lumMod val="75000"/>
                  </a:srgbClr>
                </a:solidFill>
                <a:latin typeface="Tahoma"/>
                <a:cs typeface="Tahoma"/>
              </a:rPr>
              <a:t>Estão englobadas  todas as regiões e a cidade de Nova Lima.</a:t>
            </a:r>
          </a:p>
          <a:p>
            <a:pPr algn="just">
              <a:lnSpc>
                <a:spcPct val="150000"/>
              </a:lnSpc>
            </a:pPr>
            <a:endParaRPr lang="pt-BR" sz="1200" i="1" dirty="0">
              <a:solidFill>
                <a:srgbClr val="70AD47">
                  <a:lumMod val="75000"/>
                </a:srgbClr>
              </a:solidFill>
              <a:latin typeface="Tahoma"/>
              <a:cs typeface="Tahoma"/>
            </a:endParaRPr>
          </a:p>
          <a:p>
            <a:pPr algn="just">
              <a:lnSpc>
                <a:spcPct val="150000"/>
              </a:lnSpc>
            </a:pPr>
            <a:endParaRPr lang="pt-BR" sz="1200" i="1" dirty="0">
              <a:solidFill>
                <a:srgbClr val="70AD47">
                  <a:lumMod val="75000"/>
                </a:srgbClr>
              </a:solidFill>
              <a:latin typeface="Tahoma"/>
              <a:cs typeface="Tahoma"/>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152" y="1028062"/>
            <a:ext cx="5175695" cy="3434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6121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prstClr val="white"/>
                </a:solidFill>
                <a:cs typeface="Arial" charset="0"/>
              </a:rPr>
              <a:pPr eaLnBrk="1" hangingPunct="1"/>
              <a:t>65</a:t>
            </a:fld>
            <a:endParaRPr lang="pt-BR" dirty="0" smtClean="0">
              <a:solidFill>
                <a:prstClr val="white"/>
              </a:solidFill>
              <a:cs typeface="Arial" charset="0"/>
            </a:endParaRPr>
          </a:p>
        </p:txBody>
      </p:sp>
      <p:sp>
        <p:nvSpPr>
          <p:cNvPr id="5" name="CaixaDeTexto 4"/>
          <p:cNvSpPr txBox="1"/>
          <p:nvPr/>
        </p:nvSpPr>
        <p:spPr>
          <a:xfrm>
            <a:off x="299158" y="566154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ítulo 1"/>
          <p:cNvSpPr txBox="1">
            <a:spLocks/>
          </p:cNvSpPr>
          <p:nvPr/>
        </p:nvSpPr>
        <p:spPr>
          <a:xfrm>
            <a:off x="168404" y="69327"/>
            <a:ext cx="7886700"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MÉDIO (r$) DO M² PRIVATIVO POR </a:t>
            </a:r>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padrão</a:t>
            </a:r>
            <a:endPar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33" y="1033514"/>
            <a:ext cx="8249734" cy="4626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91004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prstClr val="white"/>
                </a:solidFill>
                <a:cs typeface="Arial" charset="0"/>
              </a:rPr>
              <a:pPr eaLnBrk="1" hangingPunct="1"/>
              <a:t>66</a:t>
            </a:fld>
            <a:endParaRPr lang="pt-BR" dirty="0" smtClean="0">
              <a:solidFill>
                <a:prstClr val="white"/>
              </a:solidFill>
              <a:cs typeface="Arial" charset="0"/>
            </a:endParaRPr>
          </a:p>
        </p:txBody>
      </p:sp>
      <p:sp>
        <p:nvSpPr>
          <p:cNvPr id="7" name="Título 1"/>
          <p:cNvSpPr txBox="1">
            <a:spLocks/>
          </p:cNvSpPr>
          <p:nvPr/>
        </p:nvSpPr>
        <p:spPr>
          <a:xfrm>
            <a:off x="318716" y="69327"/>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PREÇOS E M² PRIVATIVO – MÁXIMO E MÍNIMO</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05" y="1811267"/>
            <a:ext cx="8599001" cy="334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5348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0425"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1F9BB8A-E673-4D4A-B257-AFFA8A3A1568}" type="slidenum">
              <a:rPr lang="pt-BR" smtClean="0">
                <a:solidFill>
                  <a:prstClr val="white"/>
                </a:solidFill>
                <a:cs typeface="Arial" charset="0"/>
              </a:rPr>
              <a:pPr eaLnBrk="1" hangingPunct="1"/>
              <a:t>67</a:t>
            </a:fld>
            <a:endParaRPr lang="pt-BR" dirty="0" smtClean="0">
              <a:solidFill>
                <a:prstClr val="white"/>
              </a:solidFill>
              <a:cs typeface="Arial" charset="0"/>
            </a:endParaRPr>
          </a:p>
        </p:txBody>
      </p:sp>
      <p:sp>
        <p:nvSpPr>
          <p:cNvPr id="6" name="Título 1"/>
          <p:cNvSpPr txBox="1">
            <a:spLocks/>
          </p:cNvSpPr>
          <p:nvPr/>
        </p:nvSpPr>
        <p:spPr>
          <a:xfrm>
            <a:off x="20598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PREÇOS E M² PRIVATIVO – MÁXIMO E MÍNIMO</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095" y="1270795"/>
            <a:ext cx="8361220" cy="4132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85352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80403" y="1624054"/>
            <a:ext cx="4330824" cy="3392994"/>
          </a:xfrm>
        </p:spPr>
        <p:txBody>
          <a:bodyPr/>
          <a:lstStyle/>
          <a:p>
            <a:pPr>
              <a:lnSpc>
                <a:spcPct val="150000"/>
              </a:lnSpc>
            </a:pPr>
            <a:r>
              <a:rPr lang="pt-BR" dirty="0">
                <a:latin typeface="Tahoma" panose="020B0604030504040204" pitchFamily="34" charset="0"/>
                <a:ea typeface="Tahoma" panose="020B0604030504040204" pitchFamily="34" charset="0"/>
                <a:cs typeface="Tahoma" panose="020B0604030504040204" pitchFamily="34" charset="0"/>
              </a:rPr>
              <a:t>ANÁLISE DE </a:t>
            </a:r>
            <a:r>
              <a:rPr lang="pt-BR" dirty="0" smtClean="0">
                <a:latin typeface="Tahoma" panose="020B0604030504040204" pitchFamily="34" charset="0"/>
                <a:ea typeface="Tahoma" panose="020B0604030504040204" pitchFamily="34" charset="0"/>
                <a:cs typeface="Tahoma" panose="020B0604030504040204" pitchFamily="34" charset="0"/>
              </a:rPr>
              <a:t>VGV</a:t>
            </a:r>
            <a:endParaRPr lang="pt-BR" dirty="0">
              <a:latin typeface="Tahoma" panose="020B0604030504040204" pitchFamily="34" charset="0"/>
              <a:ea typeface="Tahoma" panose="020B0604030504040204" pitchFamily="34" charset="0"/>
              <a:cs typeface="Tahoma" panose="020B0604030504040204" pitchFamily="34" charset="0"/>
            </a:endParaRPr>
          </a:p>
        </p:txBody>
      </p:sp>
      <p:sp>
        <p:nvSpPr>
          <p:cNvPr id="3" name="Espaço Reservado para Número de Slide 2"/>
          <p:cNvSpPr>
            <a:spLocks noGrp="1"/>
          </p:cNvSpPr>
          <p:nvPr>
            <p:ph type="sldNum" sz="quarter" idx="12"/>
          </p:nvPr>
        </p:nvSpPr>
        <p:spPr/>
        <p:txBody>
          <a:bodyPr/>
          <a:lstStyle/>
          <a:p>
            <a:fld id="{8EA0BB2B-8F84-41E0-8971-6676C0BADA27}" type="slidenum">
              <a:rPr lang="pt-BR" smtClean="0">
                <a:solidFill>
                  <a:prstClr val="black">
                    <a:tint val="75000"/>
                  </a:prstClr>
                </a:solidFill>
              </a:rPr>
              <a:pPr/>
              <a:t>68</a:t>
            </a:fld>
            <a:endParaRPr lang="pt-BR" dirty="0">
              <a:solidFill>
                <a:prstClr val="black">
                  <a:tint val="75000"/>
                </a:prstClr>
              </a:solidFill>
            </a:endParaRPr>
          </a:p>
        </p:txBody>
      </p:sp>
    </p:spTree>
    <p:extLst>
      <p:ext uri="{BB962C8B-B14F-4D97-AF65-F5344CB8AC3E}">
        <p14:creationId xmlns:p14="http://schemas.microsoft.com/office/powerpoint/2010/main" val="24283358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526" y="1127412"/>
            <a:ext cx="8622775" cy="461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DA CONCORRÊNCIA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69</a:t>
            </a:fld>
            <a:endParaRPr lang="pt-BR">
              <a:solidFill>
                <a:prstClr val="black">
                  <a:tint val="75000"/>
                </a:prstClr>
              </a:solidFill>
            </a:endParaRPr>
          </a:p>
        </p:txBody>
      </p:sp>
    </p:spTree>
    <p:extLst>
      <p:ext uri="{BB962C8B-B14F-4D97-AF65-F5344CB8AC3E}">
        <p14:creationId xmlns:p14="http://schemas.microsoft.com/office/powerpoint/2010/main" val="2347055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2174422"/>
            <a:ext cx="5157509" cy="2196244"/>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r"/>
            <a:endParaRPr lang="pt-BR" sz="3200" kern="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a:p>
            <a:pPr algn="r"/>
            <a:r>
              <a:rPr lang="pt-BR" sz="3200" kern="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ALVARÁS </a:t>
            </a:r>
          </a:p>
          <a:p>
            <a:pPr algn="r"/>
            <a:r>
              <a:rPr lang="pt-BR" sz="3200" kern="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RESIDENCIAIS E </a:t>
            </a:r>
          </a:p>
          <a:p>
            <a:pPr algn="r"/>
            <a:r>
              <a:rPr lang="pt-BR" sz="3200" kern="0"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NÃO RECIDENCIAIS LIBERADOS</a:t>
            </a:r>
            <a:r>
              <a:rPr lang="pt-BR" sz="3200" kern="0" dirty="0" smtClean="0">
                <a:latin typeface="Tahoma" panose="020B0604030504040204" pitchFamily="34" charset="0"/>
                <a:ea typeface="Tahoma" panose="020B0604030504040204" pitchFamily="34" charset="0"/>
                <a:cs typeface="Tahoma" panose="020B0604030504040204" pitchFamily="34" charset="0"/>
              </a:rPr>
              <a:t/>
            </a:r>
            <a:br>
              <a:rPr lang="pt-BR" sz="3200" kern="0" dirty="0" smtClean="0">
                <a:latin typeface="Tahoma" panose="020B0604030504040204" pitchFamily="34" charset="0"/>
                <a:ea typeface="Tahoma" panose="020B0604030504040204" pitchFamily="34" charset="0"/>
                <a:cs typeface="Tahoma" panose="020B0604030504040204" pitchFamily="34" charset="0"/>
              </a:rPr>
            </a:br>
            <a:r>
              <a:rPr lang="pt-BR" sz="3200" kern="0" dirty="0" smtClean="0">
                <a:latin typeface="Tahoma" panose="020B0604030504040204" pitchFamily="34" charset="0"/>
                <a:ea typeface="Tahoma" panose="020B0604030504040204" pitchFamily="34" charset="0"/>
                <a:cs typeface="Tahoma" panose="020B0604030504040204" pitchFamily="34" charset="0"/>
              </a:rPr>
              <a:t/>
            </a:r>
            <a:br>
              <a:rPr lang="pt-BR" sz="3200" kern="0" dirty="0" smtClean="0">
                <a:latin typeface="Tahoma" panose="020B0604030504040204" pitchFamily="34" charset="0"/>
                <a:ea typeface="Tahoma" panose="020B0604030504040204" pitchFamily="34" charset="0"/>
                <a:cs typeface="Tahoma" panose="020B0604030504040204" pitchFamily="34" charset="0"/>
              </a:rPr>
            </a:br>
            <a:endParaRPr lang="pt-BR" sz="3200" kern="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823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76" y="895785"/>
            <a:ext cx="7776361" cy="515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DA CONCORRÊNCIA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70</a:t>
            </a:fld>
            <a:endParaRPr lang="pt-BR">
              <a:solidFill>
                <a:prstClr val="black">
                  <a:tint val="75000"/>
                </a:prstClr>
              </a:solidFill>
            </a:endParaRPr>
          </a:p>
        </p:txBody>
      </p:sp>
    </p:spTree>
    <p:extLst>
      <p:ext uri="{BB962C8B-B14F-4D97-AF65-F5344CB8AC3E}">
        <p14:creationId xmlns:p14="http://schemas.microsoft.com/office/powerpoint/2010/main" val="21152026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80403" y="1624054"/>
            <a:ext cx="4330824" cy="3392994"/>
          </a:xfrm>
        </p:spPr>
        <p:txBody>
          <a:bodyPr/>
          <a:lstStyle/>
          <a:p>
            <a:pPr>
              <a:lnSpc>
                <a:spcPct val="150000"/>
              </a:lnSpc>
            </a:pPr>
            <a:r>
              <a:rPr lang="pt-BR" dirty="0" smtClean="0">
                <a:latin typeface="Tahoma" panose="020B0604030504040204" pitchFamily="34" charset="0"/>
                <a:ea typeface="Tahoma" panose="020B0604030504040204" pitchFamily="34" charset="0"/>
                <a:cs typeface="Tahoma" panose="020B0604030504040204" pitchFamily="34" charset="0"/>
              </a:rPr>
              <a:t>ESGOTADOS</a:t>
            </a:r>
            <a:endParaRPr lang="pt-BR" dirty="0">
              <a:latin typeface="Tahoma" panose="020B0604030504040204" pitchFamily="34" charset="0"/>
              <a:ea typeface="Tahoma" panose="020B0604030504040204" pitchFamily="34" charset="0"/>
              <a:cs typeface="Tahoma" panose="020B0604030504040204" pitchFamily="34" charset="0"/>
            </a:endParaRPr>
          </a:p>
        </p:txBody>
      </p:sp>
      <p:sp>
        <p:nvSpPr>
          <p:cNvPr id="3" name="Espaço Reservado para Número de Slide 2"/>
          <p:cNvSpPr>
            <a:spLocks noGrp="1"/>
          </p:cNvSpPr>
          <p:nvPr>
            <p:ph type="sldNum" sz="quarter" idx="12"/>
          </p:nvPr>
        </p:nvSpPr>
        <p:spPr/>
        <p:txBody>
          <a:bodyPr/>
          <a:lstStyle/>
          <a:p>
            <a:fld id="{8EA0BB2B-8F84-41E0-8971-6676C0BADA27}" type="slidenum">
              <a:rPr lang="pt-BR" smtClean="0">
                <a:solidFill>
                  <a:prstClr val="black">
                    <a:tint val="75000"/>
                  </a:prstClr>
                </a:solidFill>
              </a:rPr>
              <a:pPr/>
              <a:t>71</a:t>
            </a:fld>
            <a:endParaRPr lang="pt-BR" dirty="0">
              <a:solidFill>
                <a:prstClr val="black">
                  <a:tint val="75000"/>
                </a:prstClr>
              </a:solidFill>
            </a:endParaRPr>
          </a:p>
        </p:txBody>
      </p:sp>
    </p:spTree>
    <p:extLst>
      <p:ext uri="{BB962C8B-B14F-4D97-AF65-F5344CB8AC3E}">
        <p14:creationId xmlns:p14="http://schemas.microsoft.com/office/powerpoint/2010/main" val="13380717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esgotados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72</a:t>
            </a:fld>
            <a:endParaRPr lang="pt-BR">
              <a:solidFill>
                <a:prstClr val="black">
                  <a:tint val="75000"/>
                </a:prstClr>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197" y="3428409"/>
            <a:ext cx="18573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9686" t="8824" r="24038" b="3676"/>
          <a:stretch/>
        </p:blipFill>
        <p:spPr bwMode="auto">
          <a:xfrm>
            <a:off x="1303795" y="753764"/>
            <a:ext cx="3924853" cy="532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2970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p:cNvSpPr txBox="1">
            <a:spLocks/>
          </p:cNvSpPr>
          <p:nvPr/>
        </p:nvSpPr>
        <p:spPr>
          <a:xfrm>
            <a:off x="317672" y="0"/>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esgotados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73</a:t>
            </a:fld>
            <a:endParaRPr lang="pt-BR">
              <a:solidFill>
                <a:prstClr val="black">
                  <a:tint val="75000"/>
                </a:prstClr>
              </a:solidFill>
            </a:endParaRPr>
          </a:p>
        </p:txBody>
      </p:sp>
      <p:sp>
        <p:nvSpPr>
          <p:cNvPr id="3" name="CaixaDeTexto 2"/>
          <p:cNvSpPr txBox="1"/>
          <p:nvPr/>
        </p:nvSpPr>
        <p:spPr>
          <a:xfrm>
            <a:off x="1352281" y="753764"/>
            <a:ext cx="6362164" cy="1754326"/>
          </a:xfrm>
          <a:prstGeom prst="rect">
            <a:avLst/>
          </a:prstGeom>
          <a:noFill/>
        </p:spPr>
        <p:txBody>
          <a:bodyPr wrap="square" rtlCol="0">
            <a:spAutoFit/>
          </a:bodyPr>
          <a:lstStyle/>
          <a:p>
            <a:pPr algn="ctr">
              <a:lnSpc>
                <a:spcPct val="200000"/>
              </a:lnSpc>
            </a:pPr>
            <a:r>
              <a:rPr lang="pt-BR"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Total de 169 empreendimentos esgotados</a:t>
            </a:r>
          </a:p>
          <a:p>
            <a:pPr algn="ctr">
              <a:lnSpc>
                <a:spcPct val="200000"/>
              </a:lnSpc>
            </a:pPr>
            <a:r>
              <a:rPr lang="pt-BR"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12 </a:t>
            </a: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empreendimentos sem informações</a:t>
            </a:r>
          </a:p>
          <a:p>
            <a:pPr algn="ctr">
              <a:lnSpc>
                <a:spcPct val="200000"/>
              </a:lnSpc>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157 empreendimentos – 6.728 unidades</a:t>
            </a:r>
            <a:endParaRPr lang="pt-BR"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069" y="2542841"/>
            <a:ext cx="4507863" cy="335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9251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ítulo 3"/>
          <p:cNvSpPr>
            <a:spLocks noGrp="1"/>
          </p:cNvSpPr>
          <p:nvPr>
            <p:ph type="title"/>
          </p:nvPr>
        </p:nvSpPr>
        <p:spPr bwMode="auto">
          <a:xfrm>
            <a:off x="4055351" y="1686684"/>
            <a:ext cx="4330824" cy="3392994"/>
          </a:xfrm>
        </p:spPr>
        <p:txBody>
          <a:bodyPr/>
          <a:lstStyle/>
          <a:p>
            <a:pPr eaLnBrk="1" hangingPunct="1">
              <a:lnSpc>
                <a:spcPct val="150000"/>
              </a:lnSpc>
            </a:pPr>
            <a:r>
              <a:rPr lang="pt-BR" cap="none" dirty="0" smtClean="0">
                <a:latin typeface="Tahoma" panose="020B0604030504040204" pitchFamily="34" charset="0"/>
                <a:ea typeface="Tahoma" panose="020B0604030504040204" pitchFamily="34" charset="0"/>
                <a:cs typeface="Tahoma" panose="020B0604030504040204" pitchFamily="34" charset="0"/>
              </a:rPr>
              <a:t>ANÁLISE GERAL DAS REGIÕES</a:t>
            </a:r>
            <a:endParaRPr lang="pt-BR" sz="2000" b="1" cap="none" dirty="0" smtClean="0">
              <a:latin typeface="Tahoma" panose="020B0604030504040204" pitchFamily="34" charset="0"/>
              <a:ea typeface="Tahoma" panose="020B0604030504040204" pitchFamily="34" charset="0"/>
              <a:cs typeface="Tahoma" panose="020B0604030504040204" pitchFamily="34" charset="0"/>
            </a:endParaRPr>
          </a:p>
        </p:txBody>
      </p:sp>
      <p:sp>
        <p:nvSpPr>
          <p:cNvPr id="2" name="Espaço Reservado para Número de Slide 1"/>
          <p:cNvSpPr>
            <a:spLocks noGrp="1"/>
          </p:cNvSpPr>
          <p:nvPr>
            <p:ph type="sldNum" sz="quarter" idx="12"/>
          </p:nvPr>
        </p:nvSpPr>
        <p:spPr/>
        <p:txBody>
          <a:bodyPr/>
          <a:lstStyle/>
          <a:p>
            <a:fld id="{8EA0BB2B-8F84-41E0-8971-6676C0BADA27}" type="slidenum">
              <a:rPr lang="pt-BR" smtClean="0">
                <a:solidFill>
                  <a:prstClr val="black">
                    <a:tint val="75000"/>
                  </a:prstClr>
                </a:solidFill>
              </a:rPr>
              <a:pPr/>
              <a:t>74</a:t>
            </a:fld>
            <a:endParaRPr lang="pt-BR" dirty="0">
              <a:solidFill>
                <a:prstClr val="black">
                  <a:tint val="75000"/>
                </a:prstClr>
              </a:solidFill>
            </a:endParaRPr>
          </a:p>
        </p:txBody>
      </p:sp>
    </p:spTree>
    <p:extLst>
      <p:ext uri="{BB962C8B-B14F-4D97-AF65-F5344CB8AC3E}">
        <p14:creationId xmlns:p14="http://schemas.microsoft.com/office/powerpoint/2010/main" val="28262952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REGIÕES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75</a:t>
            </a:fld>
            <a:endParaRPr lang="pt-BR">
              <a:solidFill>
                <a:prstClr val="black">
                  <a:tint val="75000"/>
                </a:prstClr>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364" y="3365227"/>
            <a:ext cx="18573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6690" t="10305" r="26931" b="3345"/>
          <a:stretch/>
        </p:blipFill>
        <p:spPr bwMode="auto">
          <a:xfrm>
            <a:off x="1009381" y="753764"/>
            <a:ext cx="3941073" cy="525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6201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REGIÕES</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786" y="753764"/>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76</a:t>
            </a:fld>
            <a:endParaRPr lang="pt-BR">
              <a:solidFill>
                <a:prstClr val="black">
                  <a:tint val="75000"/>
                </a:prstClr>
              </a:solidFill>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7516" y="3444572"/>
            <a:ext cx="18573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m 7"/>
          <p:cNvPicPr>
            <a:picLocks noChangeAspect="1"/>
          </p:cNvPicPr>
          <p:nvPr/>
        </p:nvPicPr>
        <p:blipFill rotWithShape="1">
          <a:blip r:embed="rId6">
            <a:extLst>
              <a:ext uri="{28A0092B-C50C-407E-A947-70E740481C1C}">
                <a14:useLocalDpi xmlns:a14="http://schemas.microsoft.com/office/drawing/2010/main" val="0"/>
              </a:ext>
            </a:extLst>
          </a:blip>
          <a:srcRect l="35023" t="11555" r="26026" b="4427"/>
          <a:stretch/>
        </p:blipFill>
        <p:spPr>
          <a:xfrm>
            <a:off x="966355" y="753764"/>
            <a:ext cx="3958936" cy="5337133"/>
          </a:xfrm>
          <a:prstGeom prst="rect">
            <a:avLst/>
          </a:prstGeom>
        </p:spPr>
      </p:pic>
    </p:spTree>
    <p:extLst>
      <p:ext uri="{BB962C8B-B14F-4D97-AF65-F5344CB8AC3E}">
        <p14:creationId xmlns:p14="http://schemas.microsoft.com/office/powerpoint/2010/main" val="39971570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REGIÕES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77</a:t>
            </a:fld>
            <a:endParaRPr lang="pt-BR">
              <a:solidFill>
                <a:prstClr val="black">
                  <a:tint val="75000"/>
                </a:prstClr>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392" y="747732"/>
            <a:ext cx="2283369" cy="187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l="35336" t="11111" r="25560" b="4481"/>
          <a:stretch/>
        </p:blipFill>
        <p:spPr>
          <a:xfrm>
            <a:off x="935181" y="747732"/>
            <a:ext cx="3886201" cy="5242836"/>
          </a:xfrm>
          <a:prstGeom prst="rect">
            <a:avLst/>
          </a:prstGeom>
        </p:spPr>
      </p:pic>
    </p:spTree>
    <p:extLst>
      <p:ext uri="{BB962C8B-B14F-4D97-AF65-F5344CB8AC3E}">
        <p14:creationId xmlns:p14="http://schemas.microsoft.com/office/powerpoint/2010/main" val="18965438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REGIÕES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78</a:t>
            </a:fld>
            <a:endParaRPr lang="pt-BR">
              <a:solidFill>
                <a:prstClr val="black">
                  <a:tint val="75000"/>
                </a:prstClr>
              </a:solidFill>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831" y="821034"/>
            <a:ext cx="2010741" cy="205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272" y="3888555"/>
            <a:ext cx="16383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m 6"/>
          <p:cNvPicPr>
            <a:picLocks noChangeAspect="1"/>
          </p:cNvPicPr>
          <p:nvPr/>
        </p:nvPicPr>
        <p:blipFill rotWithShape="1">
          <a:blip r:embed="rId6">
            <a:extLst>
              <a:ext uri="{28A0092B-C50C-407E-A947-70E740481C1C}">
                <a14:useLocalDpi xmlns:a14="http://schemas.microsoft.com/office/drawing/2010/main" val="0"/>
              </a:ext>
            </a:extLst>
          </a:blip>
          <a:srcRect l="34388" t="11592" r="25919" b="4730"/>
          <a:stretch/>
        </p:blipFill>
        <p:spPr>
          <a:xfrm>
            <a:off x="841663" y="821034"/>
            <a:ext cx="3990109" cy="5257353"/>
          </a:xfrm>
          <a:prstGeom prst="rect">
            <a:avLst/>
          </a:prstGeom>
        </p:spPr>
      </p:pic>
    </p:spTree>
    <p:extLst>
      <p:ext uri="{BB962C8B-B14F-4D97-AF65-F5344CB8AC3E}">
        <p14:creationId xmlns:p14="http://schemas.microsoft.com/office/powerpoint/2010/main" val="19824016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16" y="1101539"/>
            <a:ext cx="8374939" cy="467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72"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6D378A7-0E94-4128-87ED-9757B197CF43}" type="slidenum">
              <a:rPr lang="pt-BR" smtClean="0">
                <a:solidFill>
                  <a:srgbClr val="898989"/>
                </a:solidFill>
                <a:cs typeface="Arial" charset="0"/>
              </a:rPr>
              <a:pPr eaLnBrk="1" hangingPunct="1"/>
              <a:t>79</a:t>
            </a:fld>
            <a:endParaRPr lang="pt-BR" smtClean="0">
              <a:solidFill>
                <a:srgbClr val="898989"/>
              </a:solidFill>
              <a:cs typeface="Arial" charset="0"/>
            </a:endParaRPr>
          </a:p>
        </p:txBody>
      </p:sp>
      <p:sp>
        <p:nvSpPr>
          <p:cNvPr id="7"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DA CONCORRÊNCIA - RESIDENCIAL</a:t>
            </a:r>
          </a:p>
        </p:txBody>
      </p:sp>
    </p:spTree>
    <p:extLst>
      <p:ext uri="{BB962C8B-B14F-4D97-AF65-F5344CB8AC3E}">
        <p14:creationId xmlns:p14="http://schemas.microsoft.com/office/powerpoint/2010/main" val="31294171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94"/>
          <a:stretch/>
        </p:blipFill>
        <p:spPr bwMode="auto">
          <a:xfrm>
            <a:off x="58616" y="1140680"/>
            <a:ext cx="9000000" cy="363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ítulo 1"/>
          <p:cNvSpPr txBox="1">
            <a:spLocks/>
          </p:cNvSpPr>
          <p:nvPr/>
        </p:nvSpPr>
        <p:spPr>
          <a:xfrm>
            <a:off x="251520" y="125363"/>
            <a:ext cx="7913686" cy="492823"/>
          </a:xfrm>
          <a:prstGeom prst="rect">
            <a:avLst/>
          </a:prstGeom>
        </p:spPr>
        <p:txBody>
          <a:bodyPr rtlCol="0">
            <a:noAutofit/>
          </a:bodyPr>
          <a:lstStyle>
            <a:defPPr marR="0" algn="l" rtl="0">
              <a:lnSpc>
                <a:spcPct val="100000"/>
              </a:lnSpc>
              <a:spcBef>
                <a:spcPts val="0"/>
              </a:spcBef>
              <a:spcAft>
                <a:spcPts val="0"/>
              </a:spcAft>
              <a:defRPr/>
            </a:defPPr>
            <a:lvl1pPr>
              <a:defRPr sz="2400" b="1">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pt-BR" kern="0" dirty="0" smtClean="0">
                <a:solidFill>
                  <a:srgbClr val="70AD47">
                    <a:lumMod val="50000"/>
                  </a:srgbClr>
                </a:solidFill>
                <a:sym typeface="Arial"/>
                <a:rtl val="0"/>
              </a:rPr>
              <a:t>ALVARÁS </a:t>
            </a:r>
            <a:r>
              <a:rPr lang="pt-BR" kern="0" dirty="0">
                <a:solidFill>
                  <a:srgbClr val="70AD47">
                    <a:lumMod val="50000"/>
                  </a:srgbClr>
                </a:solidFill>
                <a:sym typeface="Arial"/>
                <a:rtl val="0"/>
              </a:rPr>
              <a:t>RESIDENCIAIS LIBERADOS </a:t>
            </a:r>
            <a:r>
              <a:rPr lang="pt-BR" kern="0" dirty="0" smtClean="0">
                <a:solidFill>
                  <a:srgbClr val="70AD47">
                    <a:lumMod val="50000"/>
                  </a:srgbClr>
                </a:solidFill>
                <a:sym typeface="Arial"/>
                <a:rtl val="0"/>
              </a:rPr>
              <a:t>- UNIDADES</a:t>
            </a:r>
            <a:endParaRPr lang="pt-BR" kern="0" dirty="0">
              <a:solidFill>
                <a:srgbClr val="70AD47">
                  <a:lumMod val="50000"/>
                </a:srgbClr>
              </a:solidFill>
              <a:sym typeface="Arial"/>
              <a:rtl val="0"/>
            </a:endParaRPr>
          </a:p>
        </p:txBody>
      </p:sp>
      <p:sp>
        <p:nvSpPr>
          <p:cNvPr id="5" name="CaixaDeTexto 4"/>
          <p:cNvSpPr txBox="1"/>
          <p:nvPr/>
        </p:nvSpPr>
        <p:spPr>
          <a:xfrm>
            <a:off x="2282402" y="4705683"/>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55" name="CaixaDeTexto 54"/>
          <p:cNvSpPr txBox="1"/>
          <p:nvPr/>
        </p:nvSpPr>
        <p:spPr>
          <a:xfrm>
            <a:off x="6575122" y="4695559"/>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639776"/>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57</a:t>
            </a:r>
            <a:endParaRPr lang="pt-BR" dirty="0">
              <a:solidFill>
                <a:prstClr val="black">
                  <a:tint val="75000"/>
                </a:prstClr>
              </a:solidFill>
              <a:latin typeface="Calibri"/>
            </a:endParaRPr>
          </a:p>
        </p:txBody>
      </p:sp>
      <p:sp>
        <p:nvSpPr>
          <p:cNvPr id="11" name="Chave esquerda 10"/>
          <p:cNvSpPr/>
          <p:nvPr/>
        </p:nvSpPr>
        <p:spPr>
          <a:xfrm rot="16200000">
            <a:off x="2530088" y="2553567"/>
            <a:ext cx="159065" cy="4205362"/>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2" name="Chave esquerda 11"/>
          <p:cNvSpPr/>
          <p:nvPr/>
        </p:nvSpPr>
        <p:spPr>
          <a:xfrm rot="16200000">
            <a:off x="6795663" y="2546915"/>
            <a:ext cx="162263" cy="4205362"/>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38304436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6572" name="Espaço Reservado para Número de Slid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6D378A7-0E94-4128-87ED-9757B197CF43}" type="slidenum">
              <a:rPr lang="pt-BR" smtClean="0">
                <a:solidFill>
                  <a:srgbClr val="898989"/>
                </a:solidFill>
                <a:cs typeface="Arial" charset="0"/>
              </a:rPr>
              <a:pPr eaLnBrk="1" hangingPunct="1"/>
              <a:t>80</a:t>
            </a:fld>
            <a:endParaRPr lang="pt-BR" smtClean="0">
              <a:solidFill>
                <a:srgbClr val="898989"/>
              </a:solidFill>
              <a:cs typeface="Arial" charset="0"/>
            </a:endParaRPr>
          </a:p>
        </p:txBody>
      </p:sp>
      <p:sp>
        <p:nvSpPr>
          <p:cNvPr id="7" name="Título 1"/>
          <p:cNvSpPr txBox="1">
            <a:spLocks/>
          </p:cNvSpPr>
          <p:nvPr/>
        </p:nvSpPr>
        <p:spPr>
          <a:xfrm>
            <a:off x="393872" y="81853"/>
            <a:ext cx="7886700"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DA CONCORRÊNCIA - COMERCIAL</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65" y="994990"/>
            <a:ext cx="8714995" cy="486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307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ítulo 1"/>
          <p:cNvSpPr txBox="1">
            <a:spLocks/>
          </p:cNvSpPr>
          <p:nvPr/>
        </p:nvSpPr>
        <p:spPr>
          <a:xfrm>
            <a:off x="144629" y="81853"/>
            <a:ext cx="81359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PREÇOS MÉDIOS DO M² PRIVATIVO POR REGIÕES</a:t>
            </a:r>
          </a:p>
        </p:txBody>
      </p:sp>
      <p:sp>
        <p:nvSpPr>
          <p:cNvPr id="3" name="Espaço Reservado para Número de Slide 2"/>
          <p:cNvSpPr>
            <a:spLocks noGrp="1"/>
          </p:cNvSpPr>
          <p:nvPr>
            <p:ph type="sldNum" sz="quarter" idx="12"/>
          </p:nvPr>
        </p:nvSpPr>
        <p:spPr/>
        <p:txBody>
          <a:bodyPr/>
          <a:lstStyle/>
          <a:p>
            <a:fld id="{23E200EB-08D2-4638-BD7D-EF53219B4105}" type="slidenum">
              <a:rPr lang="pt-BR" smtClean="0">
                <a:solidFill>
                  <a:prstClr val="black">
                    <a:tint val="75000"/>
                  </a:prstClr>
                </a:solidFill>
              </a:rPr>
              <a:pPr/>
              <a:t>81</a:t>
            </a:fld>
            <a:endParaRPr lang="pt-BR">
              <a:solidFill>
                <a:prstClr val="black">
                  <a:tint val="75000"/>
                </a:prstClr>
              </a:solidFill>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29" y="1035715"/>
            <a:ext cx="8875874" cy="4631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62086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617123" y="5486174"/>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ítulo 1"/>
          <p:cNvSpPr txBox="1">
            <a:spLocks/>
          </p:cNvSpPr>
          <p:nvPr/>
        </p:nvSpPr>
        <p:spPr>
          <a:xfrm>
            <a:off x="213565" y="81853"/>
            <a:ext cx="8878917"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PREÇOS MÉDIOS (r$) DO M² PRIVATIVO POR REGIÕES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82</a:t>
            </a:fld>
            <a:endParaRPr lang="pt-BR">
              <a:solidFill>
                <a:prstClr val="black">
                  <a:tint val="75000"/>
                </a:prstClr>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92" y="1037823"/>
            <a:ext cx="8646652" cy="449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671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270160"/>
            <a:ext cx="4474840" cy="4403673"/>
          </a:xfrm>
        </p:spPr>
        <p:txBody>
          <a:bodyPr rtlCol="0">
            <a:normAutofit/>
          </a:bodyPr>
          <a:lstStyle/>
          <a:p>
            <a:pPr eaLnBrk="1" fontAlgn="auto" hangingPunct="1">
              <a:lnSpc>
                <a:spcPct val="15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REGIÃO</a:t>
            </a:r>
            <a:r>
              <a:rPr lang="pt-BR"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r>
            <a:br>
              <a:rPr lang="pt-BR"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b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BARREIRO</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1385041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89" y="5209297"/>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84</a:t>
            </a:fld>
            <a:endParaRPr lang="pt-BR">
              <a:solidFill>
                <a:prstClr val="black">
                  <a:tint val="75000"/>
                </a:prstClr>
              </a:solidFill>
            </a:endParaRPr>
          </a:p>
        </p:txBody>
      </p:sp>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30617" t="18567" r="25615" b="9782"/>
          <a:stretch/>
        </p:blipFill>
        <p:spPr>
          <a:xfrm>
            <a:off x="987138" y="902004"/>
            <a:ext cx="5019680" cy="5135967"/>
          </a:xfrm>
          <a:prstGeom prst="rect">
            <a:avLst/>
          </a:prstGeom>
        </p:spPr>
      </p:pic>
    </p:spTree>
    <p:extLst>
      <p:ext uri="{BB962C8B-B14F-4D97-AF65-F5344CB8AC3E}">
        <p14:creationId xmlns:p14="http://schemas.microsoft.com/office/powerpoint/2010/main" val="9610906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538" y="4054262"/>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85</a:t>
            </a:fld>
            <a:endParaRPr lang="pt-BR">
              <a:solidFill>
                <a:prstClr val="black">
                  <a:tint val="75000"/>
                </a:prstClr>
              </a:solidFill>
            </a:endParaRPr>
          </a:p>
        </p:txBody>
      </p:sp>
      <p:pic>
        <p:nvPicPr>
          <p:cNvPr id="4" name="Imagem 3"/>
          <p:cNvPicPr>
            <a:picLocks noChangeAspect="1"/>
          </p:cNvPicPr>
          <p:nvPr/>
        </p:nvPicPr>
        <p:blipFill rotWithShape="1">
          <a:blip r:embed="rId5">
            <a:extLst>
              <a:ext uri="{28A0092B-C50C-407E-A947-70E740481C1C}">
                <a14:useLocalDpi xmlns:a14="http://schemas.microsoft.com/office/drawing/2010/main" val="0"/>
              </a:ext>
            </a:extLst>
          </a:blip>
          <a:srcRect l="31647" t="19905" r="24967" b="9573"/>
          <a:stretch/>
        </p:blipFill>
        <p:spPr>
          <a:xfrm>
            <a:off x="966353" y="887831"/>
            <a:ext cx="5081155" cy="5162022"/>
          </a:xfrm>
          <a:prstGeom prst="rect">
            <a:avLst/>
          </a:prstGeom>
        </p:spPr>
      </p:pic>
    </p:spTree>
    <p:extLst>
      <p:ext uri="{BB962C8B-B14F-4D97-AF65-F5344CB8AC3E}">
        <p14:creationId xmlns:p14="http://schemas.microsoft.com/office/powerpoint/2010/main" val="32870556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geral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86</a:t>
            </a:fld>
            <a:endParaRPr lang="pt-BR">
              <a:solidFill>
                <a:prstClr val="black">
                  <a:tint val="75000"/>
                </a:prst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8" y="1189038"/>
            <a:ext cx="873283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7373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783473"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87</a:t>
            </a:fld>
            <a:endParaRPr lang="pt-BR">
              <a:solidFill>
                <a:prstClr val="black">
                  <a:tint val="75000"/>
                </a:prst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1108075"/>
            <a:ext cx="7808913"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3657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ATUAL POR TIPOLOGIA</a:t>
            </a:r>
          </a:p>
        </p:txBody>
      </p:sp>
      <p:sp>
        <p:nvSpPr>
          <p:cNvPr id="4" name="Espaço Reservado para Número de Slide 3"/>
          <p:cNvSpPr>
            <a:spLocks noGrp="1"/>
          </p:cNvSpPr>
          <p:nvPr>
            <p:ph type="sldNum" sz="quarter" idx="12"/>
          </p:nvPr>
        </p:nvSpPr>
        <p:spPr/>
        <p:txBody>
          <a:bodyPr/>
          <a:lstStyle/>
          <a:p>
            <a:fld id="{23E200EB-08D2-4638-BD7D-EF53219B4105}" type="slidenum">
              <a:rPr lang="pt-BR" smtClean="0">
                <a:solidFill>
                  <a:prstClr val="black">
                    <a:tint val="75000"/>
                  </a:prstClr>
                </a:solidFill>
              </a:rPr>
              <a:pPr/>
              <a:t>88</a:t>
            </a:fld>
            <a:endParaRPr lang="pt-BR">
              <a:solidFill>
                <a:prstClr val="black">
                  <a:tint val="75000"/>
                </a:prstClr>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287" y="739806"/>
            <a:ext cx="5677427" cy="2791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580" y="3450725"/>
            <a:ext cx="4706192" cy="276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47860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724628"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89</a:t>
            </a:fld>
            <a:endParaRPr lang="pt-BR">
              <a:solidFill>
                <a:prstClr val="black">
                  <a:tint val="75000"/>
                </a:prstClr>
              </a:solidFill>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597" y="5915069"/>
            <a:ext cx="4676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6941" y="737709"/>
            <a:ext cx="51625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5702"/>
          <a:stretch/>
        </p:blipFill>
        <p:spPr bwMode="auto">
          <a:xfrm>
            <a:off x="2148419" y="3263113"/>
            <a:ext cx="4255495" cy="246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732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51520" y="125363"/>
            <a:ext cx="8454598" cy="597952"/>
          </a:xfrm>
          <a:prstGeom prst="rect">
            <a:avLst/>
          </a:prstGeom>
        </p:spPr>
        <p:txBody>
          <a:bodyPr rtlCol="0">
            <a:noAutofit/>
          </a:bodyPr>
          <a:lstStyle>
            <a:defPPr marR="0" algn="l" rtl="0">
              <a:lnSpc>
                <a:spcPct val="100000"/>
              </a:lnSpc>
              <a:spcBef>
                <a:spcPts val="0"/>
              </a:spcBef>
              <a:spcAft>
                <a:spcPts val="0"/>
              </a:spcAft>
              <a:defRPr/>
            </a:defPPr>
            <a:lvl1pPr>
              <a:defRPr sz="2400" b="1">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r>
              <a:rPr lang="pt-BR" kern="0" dirty="0" smtClean="0">
                <a:solidFill>
                  <a:srgbClr val="70AD47">
                    <a:lumMod val="50000"/>
                  </a:srgbClr>
                </a:solidFill>
                <a:sym typeface="Arial"/>
                <a:rtl val="0"/>
              </a:rPr>
              <a:t>ALVARÁS RESIDENCIAIS </a:t>
            </a:r>
            <a:r>
              <a:rPr lang="pt-BR" kern="0" dirty="0">
                <a:solidFill>
                  <a:srgbClr val="70AD47">
                    <a:lumMod val="50000"/>
                  </a:srgbClr>
                </a:solidFill>
                <a:sym typeface="Arial"/>
                <a:rtl val="0"/>
              </a:rPr>
              <a:t>LIBERADOS - UNIDADES</a:t>
            </a:r>
          </a:p>
          <a:p>
            <a:endParaRPr lang="pt-BR" kern="0" dirty="0">
              <a:solidFill>
                <a:srgbClr val="70AD47">
                  <a:lumMod val="50000"/>
                </a:srgbClr>
              </a:solidFill>
              <a:sym typeface="Arial"/>
              <a:rtl val="0"/>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639776"/>
            <a:ext cx="44672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Espaço Reservado para Número de Slide 3"/>
          <p:cNvSpPr txBox="1">
            <a:spLocks/>
          </p:cNvSpPr>
          <p:nvPr/>
        </p:nvSpPr>
        <p:spPr>
          <a:xfrm>
            <a:off x="6457950" y="6372537"/>
            <a:ext cx="2057400" cy="36605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prstClr val="black">
                    <a:tint val="75000"/>
                  </a:prstClr>
                </a:solidFill>
                <a:latin typeface="Calibri"/>
              </a:rPr>
              <a:t>58</a:t>
            </a:r>
            <a:endParaRPr lang="pt-BR" dirty="0">
              <a:solidFill>
                <a:prstClr val="black">
                  <a:tint val="75000"/>
                </a:prstClr>
              </a:solidFill>
              <a:latin typeface="Calibri"/>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61" y="1564613"/>
            <a:ext cx="9000000" cy="3652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ixaDeTexto 11"/>
          <p:cNvSpPr txBox="1"/>
          <p:nvPr/>
        </p:nvSpPr>
        <p:spPr>
          <a:xfrm>
            <a:off x="2153449" y="5256664"/>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2014</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CaixaDeTexto 13"/>
          <p:cNvSpPr txBox="1"/>
          <p:nvPr/>
        </p:nvSpPr>
        <p:spPr>
          <a:xfrm>
            <a:off x="6446169" y="5246540"/>
            <a:ext cx="639919" cy="307777"/>
          </a:xfrm>
          <a:prstGeom prst="rect">
            <a:avLst/>
          </a:prstGeom>
          <a:noFill/>
        </p:spPr>
        <p:txBody>
          <a:bodyPr wrap="none" rtlCol="0">
            <a:spAutoFit/>
          </a:bodyPr>
          <a:lstStyle/>
          <a:p>
            <a:r>
              <a:rPr lang="pt-BR" sz="1400" b="1" dirty="0" smtClean="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2015</a:t>
            </a:r>
            <a:endParaRPr lang="pt-BR" sz="1400" b="1"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Chave esquerda 14"/>
          <p:cNvSpPr/>
          <p:nvPr/>
        </p:nvSpPr>
        <p:spPr>
          <a:xfrm rot="16200000">
            <a:off x="2401135" y="3104548"/>
            <a:ext cx="159065" cy="4205362"/>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
        <p:nvSpPr>
          <p:cNvPr id="16" name="Chave esquerda 15"/>
          <p:cNvSpPr/>
          <p:nvPr/>
        </p:nvSpPr>
        <p:spPr>
          <a:xfrm rot="16200000">
            <a:off x="6666710" y="3097896"/>
            <a:ext cx="162263" cy="4205362"/>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solidFill>
                <a:srgbClr val="000000"/>
              </a:solidFill>
            </a:endParaRPr>
          </a:p>
        </p:txBody>
      </p:sp>
    </p:spTree>
    <p:extLst>
      <p:ext uri="{BB962C8B-B14F-4D97-AF65-F5344CB8AC3E}">
        <p14:creationId xmlns:p14="http://schemas.microsoft.com/office/powerpoint/2010/main" val="21334924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290452"/>
            <a:ext cx="4474840" cy="4403673"/>
          </a:xfrm>
        </p:spPr>
        <p:txBody>
          <a:bodyPr rtlCol="0">
            <a:normAutofit/>
          </a:bodyPr>
          <a:lstStyle/>
          <a:p>
            <a:pPr eaLnBrk="1" fontAlgn="auto" hangingPunct="1">
              <a:lnSpc>
                <a:spcPct val="15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REGIÃO CENTRO SUL</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41008417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9720" y="5182041"/>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91</a:t>
            </a:fld>
            <a:endParaRPr lang="pt-BR">
              <a:solidFill>
                <a:prstClr val="black">
                  <a:tint val="75000"/>
                </a:prstClr>
              </a:solidFill>
            </a:endParaRPr>
          </a:p>
        </p:txBody>
      </p:sp>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40985" t="14078" r="8073" b="5760"/>
          <a:stretch/>
        </p:blipFill>
        <p:spPr>
          <a:xfrm>
            <a:off x="976746" y="899614"/>
            <a:ext cx="5195454" cy="5109814"/>
          </a:xfrm>
          <a:prstGeom prst="rect">
            <a:avLst/>
          </a:prstGeom>
        </p:spPr>
      </p:pic>
    </p:spTree>
    <p:extLst>
      <p:ext uri="{BB962C8B-B14F-4D97-AF65-F5344CB8AC3E}">
        <p14:creationId xmlns:p14="http://schemas.microsoft.com/office/powerpoint/2010/main" val="375686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746" y="4105252"/>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92</a:t>
            </a:fld>
            <a:endParaRPr lang="pt-BR">
              <a:solidFill>
                <a:prstClr val="black">
                  <a:tint val="75000"/>
                </a:prstClr>
              </a:solidFill>
            </a:endParaRPr>
          </a:p>
        </p:txBody>
      </p:sp>
      <p:grpSp>
        <p:nvGrpSpPr>
          <p:cNvPr id="5" name="Grupo 4"/>
          <p:cNvGrpSpPr/>
          <p:nvPr/>
        </p:nvGrpSpPr>
        <p:grpSpPr>
          <a:xfrm>
            <a:off x="967563" y="861500"/>
            <a:ext cx="5287764" cy="5235239"/>
            <a:chOff x="967564" y="1297172"/>
            <a:chExt cx="4359348" cy="4316045"/>
          </a:xfrm>
        </p:grpSpPr>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42009" t="17794" r="12025" b="9390"/>
            <a:stretch/>
          </p:blipFill>
          <p:spPr>
            <a:xfrm>
              <a:off x="967564" y="1297172"/>
              <a:ext cx="4359348" cy="4316045"/>
            </a:xfrm>
            <a:prstGeom prst="rect">
              <a:avLst/>
            </a:prstGeom>
          </p:spPr>
        </p:pic>
        <p:sp>
          <p:nvSpPr>
            <p:cNvPr id="4" name="Retângulo 3"/>
            <p:cNvSpPr/>
            <p:nvPr/>
          </p:nvSpPr>
          <p:spPr>
            <a:xfrm>
              <a:off x="4572000" y="4869712"/>
              <a:ext cx="754912" cy="743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402118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3351"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ANÁLISE GERAL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93</a:t>
            </a:fld>
            <a:endParaRPr lang="pt-BR">
              <a:solidFill>
                <a:prstClr val="black">
                  <a:tint val="75000"/>
                </a:prstClr>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58" y="1211295"/>
            <a:ext cx="8684096" cy="445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2362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205981" y="69327"/>
            <a:ext cx="8757715" cy="67191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Participação da oferta inicial e atual por padrão</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94</a:t>
            </a:fld>
            <a:endParaRPr lang="pt-BR">
              <a:solidFill>
                <a:prstClr val="black">
                  <a:tint val="75000"/>
                </a:prst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108075"/>
            <a:ext cx="7866063"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911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180929"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OFERTA INICIAL E OFERTA ATUAL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95</a:t>
            </a:fld>
            <a:endParaRPr lang="pt-BR">
              <a:solidFill>
                <a:prstClr val="black">
                  <a:tint val="75000"/>
                </a:prstClr>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898" y="765188"/>
            <a:ext cx="5899068" cy="2905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9722" y="3572667"/>
            <a:ext cx="4665975" cy="275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506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724628" y="5991670"/>
            <a:ext cx="2160240" cy="246848"/>
          </a:xfrm>
          <a:prstGeom prst="rect">
            <a:avLst/>
          </a:prstGeom>
          <a:noFill/>
        </p:spPr>
        <p:txBody>
          <a:bodyPr wrap="square" rtlCol="0">
            <a:spAutoFit/>
          </a:bodyPr>
          <a:lstStyle/>
          <a:p>
            <a:r>
              <a:rPr lang="pt-BR" sz="10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FONTE: BRAIN</a:t>
            </a:r>
            <a:endParaRPr lang="pt-BR" sz="1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ítulo 1"/>
          <p:cNvSpPr txBox="1">
            <a:spLocks/>
          </p:cNvSpPr>
          <p:nvPr/>
        </p:nvSpPr>
        <p:spPr>
          <a:xfrm>
            <a:off x="168403"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Preço e metragem média por tipologia</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96</a:t>
            </a:fld>
            <a:endParaRPr lang="pt-BR">
              <a:solidFill>
                <a:prstClr val="black">
                  <a:tint val="75000"/>
                </a:prstClr>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597" y="5915069"/>
            <a:ext cx="4676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709" y="728712"/>
            <a:ext cx="51625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0844"/>
          <a:stretch/>
        </p:blipFill>
        <p:spPr bwMode="auto">
          <a:xfrm>
            <a:off x="2266763" y="3216253"/>
            <a:ext cx="4533956" cy="260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527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2772" y="1290452"/>
            <a:ext cx="4474840" cy="4403673"/>
          </a:xfrm>
        </p:spPr>
        <p:txBody>
          <a:bodyPr rtlCol="0">
            <a:normAutofit/>
          </a:bodyPr>
          <a:lstStyle/>
          <a:p>
            <a:pPr eaLnBrk="1" fontAlgn="auto" hangingPunct="1">
              <a:lnSpc>
                <a:spcPct val="150000"/>
              </a:lnSpc>
              <a:spcAft>
                <a:spcPts val="0"/>
              </a:spcAft>
              <a:defRPr/>
            </a:pPr>
            <a:r>
              <a:rPr lang="pt-BR"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REGIÃO LESTE</a:t>
            </a:r>
            <a:endParaRPr lang="pt-BR" sz="4000" dirty="0">
              <a:solidFill>
                <a:schemeClr val="accent3">
                  <a:lumMod val="50000"/>
                </a:schemeClr>
              </a:solidFill>
              <a:ea typeface="Tahoma" pitchFamily="34" charset="0"/>
            </a:endParaRPr>
          </a:p>
        </p:txBody>
      </p:sp>
    </p:spTree>
    <p:extLst>
      <p:ext uri="{BB962C8B-B14F-4D97-AF65-F5344CB8AC3E}">
        <p14:creationId xmlns:p14="http://schemas.microsoft.com/office/powerpoint/2010/main" val="41008417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9372" y="5274174"/>
            <a:ext cx="14859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p:cNvSpPr txBox="1">
            <a:spLocks/>
          </p:cNvSpPr>
          <p:nvPr/>
        </p:nvSpPr>
        <p:spPr>
          <a:xfrm>
            <a:off x="180929" y="56801"/>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98</a:t>
            </a:fld>
            <a:endParaRPr lang="pt-BR">
              <a:solidFill>
                <a:prstClr val="black">
                  <a:tint val="75000"/>
                </a:prstClr>
              </a:solidFill>
            </a:endParaRPr>
          </a:p>
        </p:txBody>
      </p:sp>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35464" t="19409" r="17317" b="7598"/>
          <a:stretch/>
        </p:blipFill>
        <p:spPr>
          <a:xfrm>
            <a:off x="987135" y="1067608"/>
            <a:ext cx="5237020" cy="5059826"/>
          </a:xfrm>
          <a:prstGeom prst="rect">
            <a:avLst/>
          </a:prstGeom>
        </p:spPr>
      </p:pic>
    </p:spTree>
    <p:extLst>
      <p:ext uri="{BB962C8B-B14F-4D97-AF65-F5344CB8AC3E}">
        <p14:creationId xmlns:p14="http://schemas.microsoft.com/office/powerpoint/2010/main" val="375686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533" y="4057350"/>
            <a:ext cx="2039862" cy="199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55877" y="69327"/>
            <a:ext cx="8354343" cy="671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cap="all" dirty="0" smtClean="0">
                <a:solidFill>
                  <a:srgbClr val="70AD47">
                    <a:lumMod val="50000"/>
                  </a:srgb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MAPAS</a:t>
            </a:r>
          </a:p>
        </p:txBody>
      </p:sp>
      <p:sp>
        <p:nvSpPr>
          <p:cNvPr id="2" name="Espaço Reservado para Número de Slide 1"/>
          <p:cNvSpPr>
            <a:spLocks noGrp="1"/>
          </p:cNvSpPr>
          <p:nvPr>
            <p:ph type="sldNum" sz="quarter" idx="12"/>
          </p:nvPr>
        </p:nvSpPr>
        <p:spPr/>
        <p:txBody>
          <a:bodyPr/>
          <a:lstStyle/>
          <a:p>
            <a:fld id="{23E200EB-08D2-4638-BD7D-EF53219B4105}" type="slidenum">
              <a:rPr lang="pt-BR" smtClean="0">
                <a:solidFill>
                  <a:prstClr val="black">
                    <a:tint val="75000"/>
                  </a:prstClr>
                </a:solidFill>
              </a:rPr>
              <a:pPr/>
              <a:t>99</a:t>
            </a:fld>
            <a:endParaRPr lang="pt-BR">
              <a:solidFill>
                <a:prstClr val="black">
                  <a:tint val="75000"/>
                </a:prstClr>
              </a:solidFill>
            </a:endParaRPr>
          </a:p>
        </p:txBody>
      </p:sp>
      <p:grpSp>
        <p:nvGrpSpPr>
          <p:cNvPr id="5" name="Grupo 4"/>
          <p:cNvGrpSpPr/>
          <p:nvPr/>
        </p:nvGrpSpPr>
        <p:grpSpPr>
          <a:xfrm>
            <a:off x="966355" y="952772"/>
            <a:ext cx="5153890" cy="5098173"/>
            <a:chOff x="966355" y="1250850"/>
            <a:chExt cx="4407893" cy="4360241"/>
          </a:xfrm>
        </p:grpSpPr>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35714" t="17304" r="17448" b="8564"/>
            <a:stretch/>
          </p:blipFill>
          <p:spPr>
            <a:xfrm>
              <a:off x="966355" y="1250850"/>
              <a:ext cx="4407893" cy="4360241"/>
            </a:xfrm>
            <a:prstGeom prst="rect">
              <a:avLst/>
            </a:prstGeom>
          </p:spPr>
        </p:pic>
        <p:sp>
          <p:nvSpPr>
            <p:cNvPr id="4" name="Retângulo 3"/>
            <p:cNvSpPr/>
            <p:nvPr/>
          </p:nvSpPr>
          <p:spPr>
            <a:xfrm>
              <a:off x="5247409" y="4977245"/>
              <a:ext cx="126839" cy="633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402118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1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8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ain Tema">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Brain Tema">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0.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4.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5.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6.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7.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8.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9.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7917</TotalTime>
  <Words>3012</Words>
  <Application>Microsoft Office PowerPoint</Application>
  <PresentationFormat>Personalizar</PresentationFormat>
  <Paragraphs>497</Paragraphs>
  <Slides>171</Slides>
  <Notes>20</Notes>
  <HiddenSlides>0</HiddenSlides>
  <MMClips>0</MMClips>
  <ScaleCrop>false</ScaleCrop>
  <HeadingPairs>
    <vt:vector size="4" baseType="variant">
      <vt:variant>
        <vt:lpstr>Tema</vt:lpstr>
      </vt:variant>
      <vt:variant>
        <vt:i4>10</vt:i4>
      </vt:variant>
      <vt:variant>
        <vt:lpstr>Títulos de slides</vt:lpstr>
      </vt:variant>
      <vt:variant>
        <vt:i4>171</vt:i4>
      </vt:variant>
    </vt:vector>
  </HeadingPairs>
  <TitlesOfParts>
    <vt:vector size="181" baseType="lpstr">
      <vt:lpstr>1_Tema do Office</vt:lpstr>
      <vt:lpstr>4_Tema do Office</vt:lpstr>
      <vt:lpstr>18_Tema do Office</vt:lpstr>
      <vt:lpstr>9_Tema do Office</vt:lpstr>
      <vt:lpstr>Brain Tema</vt:lpstr>
      <vt:lpstr>2_Tema do Office</vt:lpstr>
      <vt:lpstr>3_Tema do Office</vt:lpstr>
      <vt:lpstr>1_Brain Tema</vt:lpstr>
      <vt:lpstr>6_Tema do Office</vt:lpstr>
      <vt:lpstr>7_Tema do Office</vt:lpstr>
      <vt:lpstr>Apresentação do PowerPoint</vt:lpstr>
      <vt:lpstr>SUMÁRIO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ANÁLISE GERAL DA CONCORRÊNCIA RESIDENCIAL  BH E NOVA LIMA  REFERÊNCIA: DEZ/2015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ANÁLISE GERAL DA CONCORRÊNCIA COMERCIAL  BH E NOVA LIMA  REFERÊNCIA: DEZ/2015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ANÁLISE DE VGV</vt:lpstr>
      <vt:lpstr>Apresentação do PowerPoint</vt:lpstr>
      <vt:lpstr>Apresentação do PowerPoint</vt:lpstr>
      <vt:lpstr>ESGOTADOS</vt:lpstr>
      <vt:lpstr>Apresentação do PowerPoint</vt:lpstr>
      <vt:lpstr>Apresentação do PowerPoint</vt:lpstr>
      <vt:lpstr>ANÁLISE GERAL DAS REGIÕES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REGIÃO BARREIRO</vt:lpstr>
      <vt:lpstr>Apresentação do PowerPoint</vt:lpstr>
      <vt:lpstr>Apresentação do PowerPoint</vt:lpstr>
      <vt:lpstr>Apresentação do PowerPoint</vt:lpstr>
      <vt:lpstr>Apresentação do PowerPoint</vt:lpstr>
      <vt:lpstr>Apresentação do PowerPoint</vt:lpstr>
      <vt:lpstr>Apresentação do PowerPoint</vt:lpstr>
      <vt:lpstr>REGIÃO CENTRO SUL</vt:lpstr>
      <vt:lpstr>Apresentação do PowerPoint</vt:lpstr>
      <vt:lpstr>Apresentação do PowerPoint</vt:lpstr>
      <vt:lpstr>Apresentação do PowerPoint</vt:lpstr>
      <vt:lpstr>Apresentação do PowerPoint</vt:lpstr>
      <vt:lpstr>Apresentação do PowerPoint</vt:lpstr>
      <vt:lpstr>Apresentação do PowerPoint</vt:lpstr>
      <vt:lpstr>REGIÃO LESTE</vt:lpstr>
      <vt:lpstr>Apresentação do PowerPoint</vt:lpstr>
      <vt:lpstr>Apresentação do PowerPoint</vt:lpstr>
      <vt:lpstr>Apresentação do PowerPoint</vt:lpstr>
      <vt:lpstr>Apresentação do PowerPoint</vt:lpstr>
      <vt:lpstr>Apresentação do PowerPoint</vt:lpstr>
      <vt:lpstr>Apresentação do PowerPoint</vt:lpstr>
      <vt:lpstr>REGIÃO NORDESTE</vt:lpstr>
      <vt:lpstr>Apresentação do PowerPoint</vt:lpstr>
      <vt:lpstr>Apresentação do PowerPoint</vt:lpstr>
      <vt:lpstr>Apresentação do PowerPoint</vt:lpstr>
      <vt:lpstr>Apresentação do PowerPoint</vt:lpstr>
      <vt:lpstr>Apresentação do PowerPoint</vt:lpstr>
      <vt:lpstr>Apresentação do PowerPoint</vt:lpstr>
      <vt:lpstr>REGIÃO NOROESTE</vt:lpstr>
      <vt:lpstr>Apresentação do PowerPoint</vt:lpstr>
      <vt:lpstr>Apresentação do PowerPoint</vt:lpstr>
      <vt:lpstr>Apresentação do PowerPoint</vt:lpstr>
      <vt:lpstr>Apresentação do PowerPoint</vt:lpstr>
      <vt:lpstr>Apresentação do PowerPoint</vt:lpstr>
      <vt:lpstr>Apresentação do PowerPoint</vt:lpstr>
      <vt:lpstr>REGIÃO NORTE</vt:lpstr>
      <vt:lpstr>Apresentação do PowerPoint</vt:lpstr>
      <vt:lpstr>Apresentação do PowerPoint</vt:lpstr>
      <vt:lpstr>Apresentação do PowerPoint</vt:lpstr>
      <vt:lpstr>Apresentação do PowerPoint</vt:lpstr>
      <vt:lpstr>Apresentação do PowerPoint</vt:lpstr>
      <vt:lpstr>Apresentação do PowerPoint</vt:lpstr>
      <vt:lpstr>REGIÃO OESTE</vt:lpstr>
      <vt:lpstr>Apresentação do PowerPoint</vt:lpstr>
      <vt:lpstr>Apresentação do PowerPoint</vt:lpstr>
      <vt:lpstr>Apresentação do PowerPoint</vt:lpstr>
      <vt:lpstr>Apresentação do PowerPoint</vt:lpstr>
      <vt:lpstr>Apresentação do PowerPoint</vt:lpstr>
      <vt:lpstr>Apresentação do PowerPoint</vt:lpstr>
      <vt:lpstr>REGIÃO PAMPULHA</vt:lpstr>
      <vt:lpstr>Apresentação do PowerPoint</vt:lpstr>
      <vt:lpstr>Apresentação do PowerPoint</vt:lpstr>
      <vt:lpstr>Apresentação do PowerPoint</vt:lpstr>
      <vt:lpstr>Apresentação do PowerPoint</vt:lpstr>
      <vt:lpstr>Apresentação do PowerPoint</vt:lpstr>
      <vt:lpstr>Apresentação do PowerPoint</vt:lpstr>
      <vt:lpstr>REGIÃO VENDA NOVA</vt:lpstr>
      <vt:lpstr>Apresentação do PowerPoint</vt:lpstr>
      <vt:lpstr>Apresentação do PowerPoint</vt:lpstr>
      <vt:lpstr>Apresentação do PowerPoint</vt:lpstr>
      <vt:lpstr>Apresentação do PowerPoint</vt:lpstr>
      <vt:lpstr>Apresentação do PowerPoint</vt:lpstr>
      <vt:lpstr>Apresentação do PowerPoint</vt:lpstr>
      <vt:lpstr>NOVA LIMA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CONSULTORES DO PROJETO</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Jonas Medeiros</dc:creator>
  <cp:lastModifiedBy>Ieda</cp:lastModifiedBy>
  <cp:revision>741</cp:revision>
  <cp:lastPrinted>2016-02-17T20:34:24Z</cp:lastPrinted>
  <dcterms:created xsi:type="dcterms:W3CDTF">2015-06-24T03:30:27Z</dcterms:created>
  <dcterms:modified xsi:type="dcterms:W3CDTF">2016-02-26T13:56:13Z</dcterms:modified>
</cp:coreProperties>
</file>