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8" r:id="rId4"/>
    <p:sldId id="291" r:id="rId5"/>
    <p:sldId id="292" r:id="rId6"/>
    <p:sldId id="294" r:id="rId7"/>
    <p:sldId id="29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apa-captz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1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990600"/>
          </a:xfrm>
        </p:spPr>
        <p:txBody>
          <a:bodyPr anchor="t"/>
          <a:lstStyle>
            <a:lvl1pPr>
              <a:defRPr sz="1800"/>
            </a:lvl1pPr>
          </a:lstStyle>
          <a:p>
            <a:r>
              <a:rPr lang="pt-BR" noProof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90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noProof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333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pt-BR" noProof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70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81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pt-BR" noProof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99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1930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20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6897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33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ONTRA-CAPA-ca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90600" y="3886200"/>
            <a:ext cx="7772400" cy="304800"/>
          </a:xfrm>
        </p:spPr>
        <p:txBody>
          <a:bodyPr/>
          <a:lstStyle>
            <a:lvl1pPr algn="r">
              <a:defRPr sz="1400" baseline="0">
                <a:solidFill>
                  <a:srgbClr val="83E1FF"/>
                </a:solidFill>
              </a:defRPr>
            </a:lvl1pPr>
          </a:lstStyle>
          <a:p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title</a:t>
            </a:r>
            <a:r>
              <a:rPr lang="pt-BR" dirty="0" smtClean="0"/>
              <a:t>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235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AFC993F-F848-4726-93DF-D589D577759A}" type="datetimeFigureOut">
              <a:rPr lang="pt-BR" smtClean="0"/>
              <a:pPr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5F1C21A-7633-4F2A-9B75-69B858202E5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31" name="Imagem 7" descr="capa ppt riscos especiais-03.jpg"/>
          <p:cNvPicPr>
            <a:picLocks noChangeAspect="1"/>
          </p:cNvPicPr>
          <p:nvPr/>
        </p:nvPicPr>
        <p:blipFill>
          <a:blip r:embed="rId13"/>
          <a:srcRect l="8266" t="2464" r="1939" b="260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 userDrawn="1"/>
        </p:nvSpPr>
        <p:spPr bwMode="auto">
          <a:xfrm>
            <a:off x="6902450" y="6389688"/>
            <a:ext cx="2133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600" b="1" smtClean="0">
              <a:solidFill>
                <a:srgbClr val="1F91D2"/>
              </a:solidFill>
              <a:ea typeface="MS PGothic" pitchFamily="34" charset="-128"/>
            </a:endParaRPr>
          </a:p>
        </p:txBody>
      </p:sp>
      <p:sp>
        <p:nvSpPr>
          <p:cNvPr id="1027" name="Text Box 10"/>
          <p:cNvSpPr txBox="1">
            <a:spLocks noChangeArrowheads="1"/>
          </p:cNvSpPr>
          <p:nvPr userDrawn="1"/>
        </p:nvSpPr>
        <p:spPr bwMode="auto">
          <a:xfrm>
            <a:off x="87313" y="6467475"/>
            <a:ext cx="4954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sz="1200" smtClean="0">
                <a:solidFill>
                  <a:srgbClr val="1F91D2"/>
                </a:solidFill>
              </a:rPr>
              <a:t>Copyright CAIXA CAPITALIZAÇÃO - 2009  - Todos direitos reservados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pic>
        <p:nvPicPr>
          <p:cNvPr id="1029" name="Picture 8" descr="capa_ca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0686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+mj-lt"/>
          <a:ea typeface="MS PGothic" pitchFamily="34" charset="-128"/>
          <a:cs typeface="ＭＳ Ｐゴシック" pitchFamily="2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  <a:ea typeface="MS PGothic" pitchFamily="34" charset="-128"/>
          <a:cs typeface="ＭＳ Ｐゴシック" pitchFamily="2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  <a:ea typeface="MS PGothic" pitchFamily="34" charset="-128"/>
          <a:cs typeface="ＭＳ Ｐゴシック" pitchFamily="2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  <a:ea typeface="MS PGothic" pitchFamily="34" charset="-128"/>
          <a:cs typeface="ＭＳ Ｐゴシック" pitchFamily="2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  <a:ea typeface="MS PGothic" pitchFamily="34" charset="-128"/>
          <a:cs typeface="ＭＳ Ｐゴシック" pitchFamily="2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F91D2"/>
          </a:solidFill>
          <a:latin typeface="Arial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595959"/>
          </a:solidFill>
          <a:latin typeface="+mn-lt"/>
          <a:ea typeface="MS PGothic" pitchFamily="34" charset="-128"/>
          <a:cs typeface="ＭＳ Ｐゴシック" pitchFamily="2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rgbClr val="595959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595959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pa-ppt-riscos-especiais-0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0" y="-35874"/>
            <a:ext cx="9144000" cy="689387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2332017"/>
            <a:ext cx="4786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SOLUÇÕES EM SEGUROS PARA A CONSTRUÇÃO CIVIL</a:t>
            </a:r>
            <a:endParaRPr lang="pt-BR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140968"/>
            <a:ext cx="2416844" cy="8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05064"/>
            <a:ext cx="1891485" cy="12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explicativo em seta para baixo 11"/>
          <p:cNvSpPr/>
          <p:nvPr/>
        </p:nvSpPr>
        <p:spPr>
          <a:xfrm>
            <a:off x="642909" y="1273890"/>
            <a:ext cx="7858181" cy="642942"/>
          </a:xfrm>
          <a:prstGeom prst="downArrowCallout">
            <a:avLst>
              <a:gd name="adj1" fmla="val 0"/>
              <a:gd name="adj2" fmla="val 0"/>
              <a:gd name="adj3" fmla="val 0"/>
              <a:gd name="adj4" fmla="val 92793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1001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2400" b="1" dirty="0" smtClean="0"/>
              <a:t>OBJETIVO DO NOSSO ENCONTRO</a:t>
            </a:r>
            <a:endParaRPr lang="pt-BR" sz="2400" b="1" dirty="0"/>
          </a:p>
        </p:txBody>
      </p:sp>
      <p:sp>
        <p:nvSpPr>
          <p:cNvPr id="19" name="CaixaDeTexto 14"/>
          <p:cNvSpPr txBox="1">
            <a:spLocks noChangeArrowheads="1"/>
          </p:cNvSpPr>
          <p:nvPr/>
        </p:nvSpPr>
        <p:spPr bwMode="auto">
          <a:xfrm>
            <a:off x="642908" y="1988840"/>
            <a:ext cx="796153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Assim como a CAIXA atua como </a:t>
            </a:r>
            <a:r>
              <a:rPr lang="pt-BR" sz="2000" b="1" dirty="0" smtClean="0">
                <a:solidFill>
                  <a:srgbClr val="0070C0"/>
                </a:solidFill>
              </a:rPr>
              <a:t>a principal parceira do Segmento da Construção Civil no mercado, queremos ser a principal Seguradora do relacionamento desse Setor, nos empreendimentos. </a:t>
            </a:r>
          </a:p>
          <a:p>
            <a:pPr marL="179388" indent="-179388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Produtos e Serviços:</a:t>
            </a:r>
          </a:p>
          <a:p>
            <a:endParaRPr lang="pt-BR" sz="2000" b="1" dirty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Seguro Garantia Término de Obras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Risco de Engenharia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Seguro de Vida para os empregados da Construção Civil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Seguro </a:t>
            </a:r>
            <a:r>
              <a:rPr lang="pt-BR" sz="2000" b="1" dirty="0" err="1" smtClean="0">
                <a:solidFill>
                  <a:srgbClr val="0070C0"/>
                </a:solidFill>
              </a:rPr>
              <a:t>Multirisco</a:t>
            </a:r>
            <a:r>
              <a:rPr lang="pt-BR" sz="2000" b="1" dirty="0">
                <a:solidFill>
                  <a:srgbClr val="0070C0"/>
                </a:solidFill>
              </a:rPr>
              <a:t> </a:t>
            </a:r>
            <a:r>
              <a:rPr lang="pt-BR" sz="2000" b="1" dirty="0" smtClean="0">
                <a:solidFill>
                  <a:srgbClr val="0070C0"/>
                </a:solidFill>
              </a:rPr>
              <a:t>(após conclusão do empreendimento)</a:t>
            </a:r>
          </a:p>
          <a:p>
            <a:pPr marL="179388" indent="-179388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explicativo em seta para baixo 11"/>
          <p:cNvSpPr/>
          <p:nvPr/>
        </p:nvSpPr>
        <p:spPr>
          <a:xfrm>
            <a:off x="642909" y="1273890"/>
            <a:ext cx="7858181" cy="642942"/>
          </a:xfrm>
          <a:prstGeom prst="downArrowCallout">
            <a:avLst>
              <a:gd name="adj1" fmla="val 0"/>
              <a:gd name="adj2" fmla="val 0"/>
              <a:gd name="adj3" fmla="val 0"/>
              <a:gd name="adj4" fmla="val 92793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1001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2400" b="1" dirty="0" smtClean="0"/>
              <a:t>Vamos CONSTRUIR todo o relacionamento</a:t>
            </a:r>
            <a:endParaRPr lang="pt-BR" sz="2400" b="1" dirty="0"/>
          </a:p>
        </p:txBody>
      </p:sp>
      <p:sp>
        <p:nvSpPr>
          <p:cNvPr id="19" name="CaixaDeTexto 14"/>
          <p:cNvSpPr txBox="1">
            <a:spLocks noChangeArrowheads="1"/>
          </p:cNvSpPr>
          <p:nvPr/>
        </p:nvSpPr>
        <p:spPr bwMode="auto">
          <a:xfrm>
            <a:off x="642908" y="1988840"/>
            <a:ext cx="796153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Ciclo:</a:t>
            </a:r>
          </a:p>
          <a:p>
            <a:pPr marL="179388" indent="-179388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Relacionamento com o Construtor desde o nascimento do empreendimento e a edificação;</a:t>
            </a:r>
          </a:p>
          <a:p>
            <a:endParaRPr lang="pt-BR" sz="2000" b="1" dirty="0" smtClean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Relacionamento com seus trabalhadores, através da </a:t>
            </a:r>
            <a:r>
              <a:rPr lang="pt-BR" sz="2000" b="1" dirty="0" err="1" smtClean="0">
                <a:solidFill>
                  <a:srgbClr val="0070C0"/>
                </a:solidFill>
              </a:rPr>
              <a:t>bancarização</a:t>
            </a:r>
            <a:r>
              <a:rPr lang="pt-BR" sz="2000" b="1" dirty="0" smtClean="0">
                <a:solidFill>
                  <a:srgbClr val="0070C0"/>
                </a:solidFill>
              </a:rPr>
              <a:t> e Seguro de Vida Construção, modalidade obrigatória pelos Sindicatos da Classe;</a:t>
            </a:r>
          </a:p>
          <a:p>
            <a:endParaRPr lang="pt-BR" sz="2000" b="1" dirty="0" smtClean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>
                <a:solidFill>
                  <a:srgbClr val="0070C0"/>
                </a:solidFill>
              </a:rPr>
              <a:t> </a:t>
            </a:r>
            <a:r>
              <a:rPr lang="pt-BR" sz="2000" b="1" dirty="0" smtClean="0">
                <a:solidFill>
                  <a:srgbClr val="0070C0"/>
                </a:solidFill>
              </a:rPr>
              <a:t>Relacionamento com os mutuários, através dos produtos de PF durante todo o período do financiamento.</a:t>
            </a:r>
          </a:p>
          <a:p>
            <a:pPr marL="179388" indent="-179388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 Relacionamento com os empresários – PF com oferta de seguros e investimentos. </a:t>
            </a:r>
          </a:p>
          <a:p>
            <a:endParaRPr lang="pt-BR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explicativo em seta para baixo 11"/>
          <p:cNvSpPr/>
          <p:nvPr/>
        </p:nvSpPr>
        <p:spPr>
          <a:xfrm>
            <a:off x="642909" y="1273890"/>
            <a:ext cx="7858181" cy="642942"/>
          </a:xfrm>
          <a:prstGeom prst="downArrowCallout">
            <a:avLst>
              <a:gd name="adj1" fmla="val 0"/>
              <a:gd name="adj2" fmla="val 0"/>
              <a:gd name="adj3" fmla="val 0"/>
              <a:gd name="adj4" fmla="val 92793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1001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2400" b="1" dirty="0" smtClean="0"/>
              <a:t>Vamos CONSTRUIR todo o relacionamento</a:t>
            </a:r>
            <a:endParaRPr lang="pt-BR" sz="2400" b="1" dirty="0"/>
          </a:p>
        </p:txBody>
      </p:sp>
      <p:sp>
        <p:nvSpPr>
          <p:cNvPr id="19" name="CaixaDeTexto 14"/>
          <p:cNvSpPr txBox="1">
            <a:spLocks noChangeArrowheads="1"/>
          </p:cNvSpPr>
          <p:nvPr/>
        </p:nvSpPr>
        <p:spPr bwMode="auto">
          <a:xfrm>
            <a:off x="642908" y="1988840"/>
            <a:ext cx="796153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Estaremos a disposição de todos na SR BH Norte para </a:t>
            </a:r>
          </a:p>
          <a:p>
            <a:r>
              <a:rPr lang="pt-BR" sz="2000" b="1" dirty="0" smtClean="0">
                <a:solidFill>
                  <a:srgbClr val="0070C0"/>
                </a:solidFill>
              </a:rPr>
              <a:t>     prestarmos consultoria sobre todos os produtos e serviços. 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O Seguro Vida Construção é a modalidade de prestação de serviços pois, formatamos o seguro conforme todas as coberturas previstas na Convenção Coletiva. 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b="1" dirty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Também para seus terceirizados – empreiteiras.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3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explicativo em seta para baixo 11"/>
          <p:cNvSpPr/>
          <p:nvPr/>
        </p:nvSpPr>
        <p:spPr>
          <a:xfrm>
            <a:off x="642909" y="1273890"/>
            <a:ext cx="7858181" cy="642942"/>
          </a:xfrm>
          <a:prstGeom prst="downArrowCallout">
            <a:avLst>
              <a:gd name="adj1" fmla="val 0"/>
              <a:gd name="adj2" fmla="val 0"/>
              <a:gd name="adj3" fmla="val 0"/>
              <a:gd name="adj4" fmla="val 92793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1001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2400" b="1" dirty="0" smtClean="0"/>
              <a:t>Vamos CONSTRUIR todo o relacionamento</a:t>
            </a:r>
            <a:endParaRPr lang="pt-BR" sz="2400" b="1" dirty="0"/>
          </a:p>
        </p:txBody>
      </p:sp>
      <p:sp>
        <p:nvSpPr>
          <p:cNvPr id="19" name="CaixaDeTexto 14"/>
          <p:cNvSpPr txBox="1">
            <a:spLocks noChangeArrowheads="1"/>
          </p:cNvSpPr>
          <p:nvPr/>
        </p:nvSpPr>
        <p:spPr bwMode="auto">
          <a:xfrm>
            <a:off x="642908" y="1988840"/>
            <a:ext cx="796153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70C0"/>
                </a:solidFill>
              </a:rPr>
              <a:t>Podemos formatar produtos de acordo com a necessidade </a:t>
            </a:r>
          </a:p>
          <a:p>
            <a:r>
              <a:rPr lang="pt-BR" sz="2000" b="1" dirty="0">
                <a:solidFill>
                  <a:srgbClr val="0070C0"/>
                </a:solidFill>
              </a:rPr>
              <a:t> </a:t>
            </a:r>
            <a:r>
              <a:rPr lang="pt-BR" sz="2000" b="1" dirty="0" smtClean="0">
                <a:solidFill>
                  <a:srgbClr val="0070C0"/>
                </a:solidFill>
              </a:rPr>
              <a:t>    de cada Empreendedor através da Corretora da CAIXA – </a:t>
            </a:r>
          </a:p>
          <a:p>
            <a:r>
              <a:rPr lang="pt-BR" sz="2000" b="1" dirty="0">
                <a:solidFill>
                  <a:srgbClr val="0070C0"/>
                </a:solidFill>
              </a:rPr>
              <a:t> </a:t>
            </a:r>
            <a:r>
              <a:rPr lang="pt-BR" sz="2000" b="1" dirty="0" smtClean="0">
                <a:solidFill>
                  <a:srgbClr val="0070C0"/>
                </a:solidFill>
              </a:rPr>
              <a:t>    PAR RISCOS ESPECIAIS:</a:t>
            </a:r>
          </a:p>
          <a:p>
            <a:endParaRPr lang="pt-BR" sz="2000" b="1" dirty="0">
              <a:solidFill>
                <a:srgbClr val="0070C0"/>
              </a:solidFill>
            </a:endParaRPr>
          </a:p>
          <a:p>
            <a:r>
              <a:rPr lang="pt-BR" sz="20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CaixaDeTexto 28"/>
          <p:cNvSpPr txBox="1">
            <a:spLocks noChangeArrowheads="1"/>
          </p:cNvSpPr>
          <p:nvPr/>
        </p:nvSpPr>
        <p:spPr bwMode="auto">
          <a:xfrm>
            <a:off x="1043608" y="3068960"/>
            <a:ext cx="7457482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 smtClean="0">
                <a:solidFill>
                  <a:schemeClr val="tx2"/>
                </a:solidFill>
              </a:rPr>
              <a:t>EMPRESARIAL</a:t>
            </a:r>
            <a:endParaRPr lang="pt-BR" sz="1400" b="1" dirty="0">
              <a:solidFill>
                <a:schemeClr val="tx2"/>
              </a:solidFill>
            </a:endParaRP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 smtClean="0">
                <a:solidFill>
                  <a:schemeClr val="tx2"/>
                </a:solidFill>
              </a:rPr>
              <a:t>EQUIPAMENTOS</a:t>
            </a: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 smtClean="0">
                <a:solidFill>
                  <a:schemeClr val="tx2"/>
                </a:solidFill>
              </a:rPr>
              <a:t>FROTA</a:t>
            </a: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 smtClean="0">
                <a:solidFill>
                  <a:schemeClr val="tx2"/>
                </a:solidFill>
              </a:rPr>
              <a:t>GARANTIA LICITANTE – BID </a:t>
            </a:r>
            <a:r>
              <a:rPr lang="pt-BR" sz="1400" b="1" dirty="0" smtClean="0">
                <a:solidFill>
                  <a:schemeClr val="tx2"/>
                </a:solidFill>
              </a:rPr>
              <a:t>BOND</a:t>
            </a: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>
                <a:solidFill>
                  <a:schemeClr val="tx2"/>
                </a:solidFill>
              </a:rPr>
              <a:t>RESPONSABILIDADE CIVIL</a:t>
            </a: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>
                <a:solidFill>
                  <a:schemeClr val="tx2"/>
                </a:solidFill>
              </a:rPr>
              <a:t>E&amp;O (ERROS E OMISSÕES)</a:t>
            </a:r>
          </a:p>
          <a:p>
            <a:pPr indent="179388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b="1" dirty="0">
                <a:solidFill>
                  <a:schemeClr val="tx2"/>
                </a:solidFill>
              </a:rPr>
              <a:t>D&amp;O  </a:t>
            </a:r>
            <a:r>
              <a:rPr lang="pt-BR" sz="1400" b="1" dirty="0" smtClean="0">
                <a:solidFill>
                  <a:schemeClr val="tx2"/>
                </a:solidFill>
              </a:rPr>
              <a:t>(RC TERCEIROS ATOS DE GESTÃO)</a:t>
            </a:r>
            <a:endParaRPr lang="pt-BR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4"/>
          <p:cNvSpPr txBox="1">
            <a:spLocks noChangeArrowheads="1"/>
          </p:cNvSpPr>
          <p:nvPr/>
        </p:nvSpPr>
        <p:spPr bwMode="auto">
          <a:xfrm>
            <a:off x="570901" y="2059101"/>
            <a:ext cx="796153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THIAGO CASTRO</a:t>
            </a:r>
          </a:p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VANICE GOMES</a:t>
            </a:r>
          </a:p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CONSULTORES CAIXA SEGUROS</a:t>
            </a:r>
          </a:p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Superintendência Belo Horizonte Norte</a:t>
            </a:r>
          </a:p>
          <a:p>
            <a:pPr algn="ctr"/>
            <a:endParaRPr lang="pt-BR" sz="2000" b="1" dirty="0">
              <a:solidFill>
                <a:srgbClr val="0070C0"/>
              </a:solidFill>
            </a:endParaRPr>
          </a:p>
          <a:p>
            <a:pPr algn="ctr"/>
            <a:endParaRPr lang="pt-BR" sz="2000" b="1" dirty="0" smtClean="0">
              <a:solidFill>
                <a:srgbClr val="0070C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SANDRA VENTURA</a:t>
            </a:r>
          </a:p>
          <a:p>
            <a:pPr algn="ctr"/>
            <a:r>
              <a:rPr lang="pt-BR" sz="2000" b="1" dirty="0" smtClean="0">
                <a:solidFill>
                  <a:srgbClr val="0070C0"/>
                </a:solidFill>
              </a:rPr>
              <a:t>Representante da PAR RE</a:t>
            </a:r>
          </a:p>
          <a:p>
            <a:pPr algn="ctr"/>
            <a:endParaRPr lang="pt-BR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Riscos Especiais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Template_Riscos Especiais</Template>
  <TotalTime>526</TotalTime>
  <Words>270</Words>
  <Application>Microsoft Office PowerPoint</Application>
  <PresentationFormat>Apresentação na tela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Template_Riscos Especiais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PAR CORRETORA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lucianodalmiglio</dc:creator>
  <cp:lastModifiedBy>Suporte</cp:lastModifiedBy>
  <cp:revision>44</cp:revision>
  <dcterms:created xsi:type="dcterms:W3CDTF">2012-10-26T18:43:52Z</dcterms:created>
  <dcterms:modified xsi:type="dcterms:W3CDTF">2013-09-09T17:42:35Z</dcterms:modified>
</cp:coreProperties>
</file>